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12192000"/>
  <p:embeddedFontLst>
    <p:embeddedFont>
      <p:font typeface="Calibri" panose="020F0502020204030204" pitchFamily="34" charset="0"/>
      <p:regular r:id="rId21"/>
      <p:bold r:id="rId22"/>
      <p:italic r:id="rId23"/>
      <p:boldItalic r:id="rId24"/>
    </p:embeddedFont>
    <p:embeddedFont>
      <p:font typeface="Playfair Display" panose="00000500000000000000" pitchFamily="2" charset="0"/>
      <p:regular r:id="rId25"/>
      <p:bold r:id="rId26"/>
    </p:embeddedFont>
    <p:embeddedFont>
      <p:font typeface="Roboto" panose="02000000000000000000" pitchFamily="2"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3"/>
  </p:normalViewPr>
  <p:slideViewPr>
    <p:cSldViewPr snapToGrid="0" snapToObjects="1">
      <p:cViewPr varScale="1">
        <p:scale>
          <a:sx n="108" d="100"/>
          <a:sy n="108" d="100"/>
        </p:scale>
        <p:origin x="6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762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sv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2.sv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7.sv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2.svg"/></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svg"/></Relationships>
</file>

<file path=ppt/slides/_rels/slide15.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7.sv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51.png"/><Relationship Id="rId7" Type="http://schemas.openxmlformats.org/officeDocument/2006/relationships/image" Target="../media/image75.sv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4.png"/><Relationship Id="rId11" Type="http://schemas.openxmlformats.org/officeDocument/2006/relationships/image" Target="../media/image79.sv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52.svg"/><Relationship Id="rId9" Type="http://schemas.openxmlformats.org/officeDocument/2006/relationships/image" Target="../media/image77.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svg"/><Relationship Id="rId18" Type="http://schemas.openxmlformats.org/officeDocument/2006/relationships/image" Target="../media/image22.png"/><Relationship Id="rId26" Type="http://schemas.openxmlformats.org/officeDocument/2006/relationships/image" Target="../media/image30.svg"/><Relationship Id="rId3" Type="http://schemas.openxmlformats.org/officeDocument/2006/relationships/image" Target="../media/image7.png"/><Relationship Id="rId21" Type="http://schemas.openxmlformats.org/officeDocument/2006/relationships/image" Target="../media/image25.png"/><Relationship Id="rId34" Type="http://schemas.openxmlformats.org/officeDocument/2006/relationships/image" Target="../media/image38.sv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svg"/><Relationship Id="rId25" Type="http://schemas.openxmlformats.org/officeDocument/2006/relationships/image" Target="../media/image29.png"/><Relationship Id="rId33" Type="http://schemas.openxmlformats.org/officeDocument/2006/relationships/image" Target="../media/image37.png"/><Relationship Id="rId38" Type="http://schemas.openxmlformats.org/officeDocument/2006/relationships/image" Target="../media/image42.svg"/><Relationship Id="rId2" Type="http://schemas.openxmlformats.org/officeDocument/2006/relationships/notesSlide" Target="../notesSlides/notesSlide4.xml"/><Relationship Id="rId16" Type="http://schemas.openxmlformats.org/officeDocument/2006/relationships/image" Target="../media/image20.svg"/><Relationship Id="rId20" Type="http://schemas.openxmlformats.org/officeDocument/2006/relationships/image" Target="../media/image24.svg"/><Relationship Id="rId29"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10.svg"/><Relationship Id="rId11" Type="http://schemas.openxmlformats.org/officeDocument/2006/relationships/image" Target="../media/image15.svg"/><Relationship Id="rId24" Type="http://schemas.openxmlformats.org/officeDocument/2006/relationships/image" Target="../media/image28.svg"/><Relationship Id="rId32" Type="http://schemas.openxmlformats.org/officeDocument/2006/relationships/image" Target="../media/image36.svg"/><Relationship Id="rId37" Type="http://schemas.openxmlformats.org/officeDocument/2006/relationships/image" Target="../media/image41.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svg"/><Relationship Id="rId36" Type="http://schemas.openxmlformats.org/officeDocument/2006/relationships/image" Target="../media/image40.svg"/><Relationship Id="rId10" Type="http://schemas.openxmlformats.org/officeDocument/2006/relationships/image" Target="../media/image14.svg"/><Relationship Id="rId19" Type="http://schemas.openxmlformats.org/officeDocument/2006/relationships/image" Target="../media/image23.svg"/><Relationship Id="rId31" Type="http://schemas.openxmlformats.org/officeDocument/2006/relationships/image" Target="../media/image35.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 Id="rId22" Type="http://schemas.openxmlformats.org/officeDocument/2006/relationships/image" Target="../media/image26.svg"/><Relationship Id="rId27" Type="http://schemas.openxmlformats.org/officeDocument/2006/relationships/image" Target="../media/image31.png"/><Relationship Id="rId30" Type="http://schemas.openxmlformats.org/officeDocument/2006/relationships/image" Target="../media/image34.svg"/><Relationship Id="rId35"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4.svg"/></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svg"/></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6.sv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6.sv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6.sv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3794" cy="6865808"/>
          </a:xfrm>
          <a:prstGeom prst="rect">
            <a:avLst/>
          </a:prstGeom>
        </p:spPr>
      </p:pic>
      <p:sp>
        <p:nvSpPr>
          <p:cNvPr id="3" name="Object 2"/>
          <p:cNvSpPr/>
          <p:nvPr/>
        </p:nvSpPr>
        <p:spPr>
          <a:xfrm>
            <a:off x="1877865" y="2031922"/>
            <a:ext cx="8547394" cy="1825169"/>
          </a:xfrm>
          <a:prstGeom prst="rect">
            <a:avLst/>
          </a:prstGeom>
          <a:noFill/>
        </p:spPr>
        <p:txBody>
          <a:bodyPr wrap="square" lIns="0" tIns="0" rIns="0" bIns="0" rtlCol="0" anchor="t"/>
          <a:lstStyle/>
          <a:p>
            <a:pPr algn="ctr">
              <a:lnSpc>
                <a:spcPts val="7189"/>
              </a:lnSpc>
              <a:buNone/>
            </a:pPr>
            <a:r>
              <a:rPr lang="en-US" sz="6750" dirty="0">
                <a:solidFill>
                  <a:srgbClr val="004F98"/>
                </a:solidFill>
                <a:latin typeface="Playfair Display" pitchFamily="34" charset="0"/>
                <a:ea typeface="Playfair Display" pitchFamily="34" charset="-122"/>
                <a:cs typeface="Playfair Display" pitchFamily="34" charset="-120"/>
              </a:rPr>
              <a:t>Ecommerce Website Conversion Analysis</a:t>
            </a:r>
            <a:endParaRPr lang="en-US" dirty="0"/>
          </a:p>
        </p:txBody>
      </p:sp>
      <p:sp>
        <p:nvSpPr>
          <p:cNvPr id="4" name="Object 3"/>
          <p:cNvSpPr/>
          <p:nvPr/>
        </p:nvSpPr>
        <p:spPr>
          <a:xfrm>
            <a:off x="1877865" y="3942397"/>
            <a:ext cx="8547394" cy="341227"/>
          </a:xfrm>
          <a:prstGeom prst="rect">
            <a:avLst/>
          </a:prstGeom>
          <a:noFill/>
        </p:spPr>
        <p:txBody>
          <a:bodyPr wrap="square" lIns="0" tIns="0" rIns="0" bIns="0" rtlCol="0" anchor="t"/>
          <a:lstStyle/>
          <a:p>
            <a:pPr algn="ctr">
              <a:lnSpc>
                <a:spcPts val="2689"/>
              </a:lnSpc>
              <a:spcBef>
                <a:spcPts val="659"/>
              </a:spcBef>
              <a:buNone/>
            </a:pPr>
            <a:r>
              <a:rPr lang="en-US" sz="1721" kern="0" spc="52" dirty="0">
                <a:solidFill>
                  <a:srgbClr val="ACD433"/>
                </a:solidFill>
                <a:latin typeface="Roboto" pitchFamily="34" charset="0"/>
                <a:ea typeface="Roboto" pitchFamily="34" charset="-122"/>
                <a:cs typeface="Roboto" pitchFamily="34" charset="-120"/>
              </a:rPr>
              <a:t>18th February 2023</a:t>
            </a:r>
            <a:endParaRPr lang="en-US" dirty="0"/>
          </a:p>
        </p:txBody>
      </p:sp>
      <p:sp>
        <p:nvSpPr>
          <p:cNvPr id="5" name="Object 4"/>
          <p:cNvSpPr/>
          <p:nvPr/>
        </p:nvSpPr>
        <p:spPr>
          <a:xfrm>
            <a:off x="1877865" y="4478210"/>
            <a:ext cx="8547394" cy="341227"/>
          </a:xfrm>
          <a:prstGeom prst="rect">
            <a:avLst/>
          </a:prstGeom>
          <a:noFill/>
        </p:spPr>
        <p:txBody>
          <a:bodyPr wrap="square" lIns="0" tIns="0" rIns="0" bIns="0" rtlCol="0" anchor="t"/>
          <a:lstStyle/>
          <a:p>
            <a:pPr algn="ctr">
              <a:lnSpc>
                <a:spcPts val="2689"/>
              </a:lnSpc>
              <a:spcBef>
                <a:spcPts val="1503"/>
              </a:spcBef>
              <a:buNone/>
            </a:pPr>
            <a:r>
              <a:rPr lang="en-US" sz="1721" kern="0" spc="52" dirty="0">
                <a:solidFill>
                  <a:srgbClr val="ACD433"/>
                </a:solidFill>
                <a:latin typeface="Roboto" pitchFamily="34" charset="0"/>
                <a:ea typeface="Roboto" pitchFamily="34" charset="-122"/>
                <a:cs typeface="Roboto" pitchFamily="34" charset="-120"/>
              </a:rPr>
              <a:t>Yogita Mane</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46"/>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Overview</a:t>
            </a:r>
            <a:endParaRPr lang="en-US" dirty="0"/>
          </a:p>
        </p:txBody>
      </p:sp>
      <p:sp>
        <p:nvSpPr>
          <p:cNvPr id="4" name="Object 3"/>
          <p:cNvSpPr/>
          <p:nvPr/>
        </p:nvSpPr>
        <p:spPr>
          <a:xfrm>
            <a:off x="658872" y="1838039"/>
            <a:ext cx="4873770" cy="1070633"/>
          </a:xfrm>
          <a:prstGeom prst="rect">
            <a:avLst/>
          </a:prstGeom>
          <a:noFill/>
        </p:spPr>
        <p:txBody>
          <a:bodyPr wrap="square" lIns="0" tIns="0" rIns="0" bIns="0" rtlCol="0" anchor="t"/>
          <a:lstStyle/>
          <a:p>
            <a:pPr algn="l">
              <a:lnSpc>
                <a:spcPts val="2109"/>
              </a:lnSpc>
              <a:buNone/>
            </a:pPr>
            <a:r>
              <a:rPr lang="en-US" sz="1350" kern="0" spc="41" dirty="0">
                <a:solidFill>
                  <a:srgbClr val="004F98">
                    <a:alpha val="71000"/>
                  </a:srgbClr>
                </a:solidFill>
                <a:latin typeface="Roboto" pitchFamily="34" charset="0"/>
                <a:ea typeface="Roboto" pitchFamily="34" charset="-122"/>
                <a:cs typeface="Roboto" pitchFamily="34" charset="-120"/>
              </a:rPr>
              <a:t>The orange bar (total revenue) being higher than the blue bar (media cost) on the bar chart shows that the company made higher revenue than media cost, suggesting the advertising strategy was effective.</a:t>
            </a:r>
            <a:endParaRPr lang="en-US" dirty="0"/>
          </a:p>
        </p:txBody>
      </p:sp>
      <p:pic>
        <p:nvPicPr>
          <p:cNvPr id="5" name="Object 4" descr="preencoded.png"/>
          <p:cNvPicPr>
            <a:picLocks noChangeAspect="1"/>
          </p:cNvPicPr>
          <p:nvPr/>
        </p:nvPicPr>
        <p:blipFill>
          <a:blip r:embed="rId5"/>
          <a:srcRect/>
          <a:stretch/>
        </p:blipFill>
        <p:spPr>
          <a:xfrm>
            <a:off x="5532641" y="1047488"/>
            <a:ext cx="6000488" cy="523047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46"/>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Explanatory Data Analysis</a:t>
            </a:r>
            <a:endParaRPr lang="en-US" dirty="0"/>
          </a:p>
        </p:txBody>
      </p:sp>
      <p:sp>
        <p:nvSpPr>
          <p:cNvPr id="4" name="Object 3"/>
          <p:cNvSpPr/>
          <p:nvPr/>
        </p:nvSpPr>
        <p:spPr>
          <a:xfrm>
            <a:off x="3209123" y="1893050"/>
            <a:ext cx="8644141" cy="267658"/>
          </a:xfrm>
          <a:prstGeom prst="rect">
            <a:avLst/>
          </a:prstGeom>
          <a:noFill/>
        </p:spPr>
        <p:txBody>
          <a:bodyPr wrap="square" lIns="0" tIns="0" rIns="0" bIns="0" rtlCol="0" anchor="t"/>
          <a:lstStyle/>
          <a:p>
            <a:pPr algn="l">
              <a:lnSpc>
                <a:spcPts val="2109"/>
              </a:lnSpc>
              <a:buNone/>
            </a:pPr>
            <a:r>
              <a:rPr lang="en-US" sz="1350" kern="0" spc="41" dirty="0">
                <a:solidFill>
                  <a:srgbClr val="2896BB"/>
                </a:solidFill>
                <a:latin typeface="Roboto" pitchFamily="34" charset="0"/>
                <a:ea typeface="Roboto" pitchFamily="34" charset="-122"/>
                <a:cs typeface="Roboto" pitchFamily="34" charset="-120"/>
              </a:rPr>
              <a:t>- Total Revenue of $11,485,888.74 generated in 33 weeks</a:t>
            </a:r>
            <a:endParaRPr lang="en-US" dirty="0"/>
          </a:p>
        </p:txBody>
      </p:sp>
      <p:sp>
        <p:nvSpPr>
          <p:cNvPr id="5" name="Object 4"/>
          <p:cNvSpPr/>
          <p:nvPr/>
        </p:nvSpPr>
        <p:spPr>
          <a:xfrm>
            <a:off x="3209123" y="2300241"/>
            <a:ext cx="8644141" cy="535317"/>
          </a:xfrm>
          <a:prstGeom prst="rect">
            <a:avLst/>
          </a:prstGeom>
          <a:noFill/>
        </p:spPr>
        <p:txBody>
          <a:bodyPr wrap="square" lIns="0" tIns="0" rIns="0" bIns="0" rtlCol="0" anchor="t"/>
          <a:lstStyle/>
          <a:p>
            <a:pPr algn="l">
              <a:lnSpc>
                <a:spcPts val="2109"/>
              </a:lnSpc>
              <a:spcBef>
                <a:spcPts val="1078"/>
              </a:spcBef>
              <a:buNone/>
            </a:pPr>
            <a:r>
              <a:rPr lang="en-US" sz="1350" kern="0" spc="41" dirty="0">
                <a:solidFill>
                  <a:srgbClr val="2896BB"/>
                </a:solidFill>
                <a:latin typeface="Roboto" pitchFamily="34" charset="0"/>
                <a:ea typeface="Roboto" pitchFamily="34" charset="-122"/>
                <a:cs typeface="Roboto" pitchFamily="34" charset="-120"/>
              </a:rPr>
              <a:t>- 30-Jan-23 had a 1.62% conversion rate, likely due to marketing promotions, website optimization, and seasonal trends.</a:t>
            </a:r>
            <a:endParaRPr lang="en-US" dirty="0"/>
          </a:p>
        </p:txBody>
      </p:sp>
      <p:sp>
        <p:nvSpPr>
          <p:cNvPr id="6" name="Object 5"/>
          <p:cNvSpPr/>
          <p:nvPr/>
        </p:nvSpPr>
        <p:spPr>
          <a:xfrm>
            <a:off x="3209123" y="2975091"/>
            <a:ext cx="8644141" cy="535317"/>
          </a:xfrm>
          <a:prstGeom prst="rect">
            <a:avLst/>
          </a:prstGeom>
          <a:noFill/>
        </p:spPr>
        <p:txBody>
          <a:bodyPr wrap="square" lIns="0" tIns="0" rIns="0" bIns="0" rtlCol="0" anchor="t"/>
          <a:lstStyle/>
          <a:p>
            <a:pPr algn="l">
              <a:lnSpc>
                <a:spcPts val="2109"/>
              </a:lnSpc>
              <a:spcBef>
                <a:spcPts val="1078"/>
              </a:spcBef>
              <a:buNone/>
            </a:pPr>
            <a:r>
              <a:rPr lang="en-US" sz="1350" kern="0" spc="41" dirty="0">
                <a:solidFill>
                  <a:srgbClr val="2896BB"/>
                </a:solidFill>
                <a:latin typeface="Roboto" pitchFamily="34" charset="0"/>
                <a:ea typeface="Roboto" pitchFamily="34" charset="-122"/>
                <a:cs typeface="Roboto" pitchFamily="34" charset="-120"/>
              </a:rPr>
              <a:t>- CPC of $3.74 can influence the number of clicks a website gets, which can affect revenue through greater website traffic and sales.</a:t>
            </a:r>
            <a:endParaRPr lang="en-US" dirty="0"/>
          </a:p>
        </p:txBody>
      </p:sp>
      <p:sp>
        <p:nvSpPr>
          <p:cNvPr id="7" name="Object 6"/>
          <p:cNvSpPr/>
          <p:nvPr/>
        </p:nvSpPr>
        <p:spPr>
          <a:xfrm>
            <a:off x="3209123" y="3649940"/>
            <a:ext cx="8644141" cy="802975"/>
          </a:xfrm>
          <a:prstGeom prst="rect">
            <a:avLst/>
          </a:prstGeom>
          <a:noFill/>
        </p:spPr>
        <p:txBody>
          <a:bodyPr wrap="square" lIns="0" tIns="0" rIns="0" bIns="0" rtlCol="0" anchor="t"/>
          <a:lstStyle/>
          <a:p>
            <a:pPr algn="l">
              <a:lnSpc>
                <a:spcPts val="2109"/>
              </a:lnSpc>
              <a:spcBef>
                <a:spcPts val="1078"/>
              </a:spcBef>
              <a:buNone/>
            </a:pPr>
            <a:r>
              <a:rPr lang="en-US" sz="1350" kern="0" spc="41" dirty="0">
                <a:solidFill>
                  <a:srgbClr val="2896BB"/>
                </a:solidFill>
                <a:latin typeface="Roboto" pitchFamily="34" charset="0"/>
                <a:ea typeface="Roboto" pitchFamily="34" charset="-122"/>
                <a:cs typeface="Roboto" pitchFamily="34" charset="-120"/>
              </a:rPr>
              <a:t>- The week of 25-Jul-22 saw the most impressions of 3,788,966.84. This is much higher than other weeks, from 10 to 1,934,297. Likely caused by additional advertising channels or increased ad spend, or a seasonal event/promotion.</a:t>
            </a:r>
            <a:endParaRPr lang="en-US" dirty="0"/>
          </a:p>
        </p:txBody>
      </p:sp>
      <p:sp>
        <p:nvSpPr>
          <p:cNvPr id="8" name="Object 7"/>
          <p:cNvSpPr/>
          <p:nvPr/>
        </p:nvSpPr>
        <p:spPr>
          <a:xfrm>
            <a:off x="916239" y="2530642"/>
            <a:ext cx="1645779" cy="1684656"/>
          </a:xfrm>
          <a:prstGeom prst="rect">
            <a:avLst/>
          </a:prstGeom>
          <a:solidFill>
            <a:srgbClr val="FFFFFF"/>
          </a:solidFill>
        </p:spPr>
      </p:sp>
      <p:pic>
        <p:nvPicPr>
          <p:cNvPr id="9" name="Object 8" descr="preencoded.png"/>
          <p:cNvPicPr>
            <a:picLocks noChangeAspect="1"/>
          </p:cNvPicPr>
          <p:nvPr/>
        </p:nvPicPr>
        <p:blipFill>
          <a:blip r:embed="rId5"/>
          <a:srcRect l="-5946" r="-5946"/>
          <a:stretch/>
        </p:blipFill>
        <p:spPr>
          <a:xfrm flipH="1">
            <a:off x="916239" y="2530642"/>
            <a:ext cx="1645779" cy="1684656"/>
          </a:xfrm>
          <a:prstGeom prst="rect">
            <a:avLst/>
          </a:prstGeom>
        </p:spPr>
      </p:pic>
      <p:pic>
        <p:nvPicPr>
          <p:cNvPr id="10" name="Object 9" descr="https://storage.googleapis.com/firebase-beautifulslides-static-assets/images/frames/polaroid2.df58c87ae4a55ddb91e67fcc2c895fbc.png"/>
          <p:cNvPicPr>
            <a:picLocks noChangeAspect="1"/>
          </p:cNvPicPr>
          <p:nvPr/>
        </p:nvPicPr>
        <p:blipFill>
          <a:blip r:embed="rId6"/>
          <a:stretch>
            <a:fillRect/>
          </a:stretch>
        </p:blipFill>
        <p:spPr>
          <a:xfrm>
            <a:off x="657061" y="2344034"/>
            <a:ext cx="2197828" cy="2591779"/>
          </a:xfrm>
          <a:prstGeom prst="rect">
            <a:avLst/>
          </a:prstGeom>
        </p:spPr>
      </p:pic>
      <p:sp>
        <p:nvSpPr>
          <p:cNvPr id="11" name="Object 10"/>
          <p:cNvSpPr/>
          <p:nvPr/>
        </p:nvSpPr>
        <p:spPr>
          <a:xfrm>
            <a:off x="933217" y="1897183"/>
            <a:ext cx="1984954" cy="295433"/>
          </a:xfrm>
          <a:prstGeom prst="rect">
            <a:avLst/>
          </a:prstGeom>
          <a:noFill/>
        </p:spPr>
        <p:txBody>
          <a:bodyPr wrap="square" lIns="0" tIns="0" rIns="0" bIns="0" rtlCol="0" anchor="t"/>
          <a:lstStyle/>
          <a:p>
            <a:pPr algn="l">
              <a:lnSpc>
                <a:spcPts val="2327"/>
              </a:lnSpc>
              <a:buNone/>
            </a:pPr>
            <a:r>
              <a:rPr lang="en-US" sz="1725" b="1" kern="0" spc="173" dirty="0">
                <a:solidFill>
                  <a:srgbClr val="2896BB"/>
                </a:solidFill>
                <a:latin typeface="Roboto" pitchFamily="34" charset="0"/>
                <a:ea typeface="Roboto" pitchFamily="34" charset="-122"/>
                <a:cs typeface="Roboto" pitchFamily="34" charset="-120"/>
              </a:rPr>
              <a:t>KEY FINDINGS</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46"/>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Data Pre-processing and Transformation</a:t>
            </a:r>
            <a:endParaRPr lang="en-US" dirty="0"/>
          </a:p>
        </p:txBody>
      </p:sp>
      <p:sp>
        <p:nvSpPr>
          <p:cNvPr id="4" name="Object 3"/>
          <p:cNvSpPr/>
          <p:nvPr/>
        </p:nvSpPr>
        <p:spPr>
          <a:xfrm>
            <a:off x="6142089" y="1580755"/>
            <a:ext cx="5570732" cy="1536316"/>
          </a:xfrm>
          <a:prstGeom prst="rect">
            <a:avLst/>
          </a:prstGeom>
          <a:solidFill>
            <a:srgbClr val="9AD2CB"/>
          </a:solidFill>
        </p:spPr>
      </p:sp>
      <p:sp>
        <p:nvSpPr>
          <p:cNvPr id="5" name="Object 4"/>
          <p:cNvSpPr/>
          <p:nvPr/>
        </p:nvSpPr>
        <p:spPr>
          <a:xfrm>
            <a:off x="7062931" y="2184879"/>
            <a:ext cx="3728948" cy="337094"/>
          </a:xfrm>
          <a:prstGeom prst="rect">
            <a:avLst/>
          </a:prstGeom>
          <a:noFill/>
        </p:spPr>
        <p:txBody>
          <a:bodyPr wrap="square" lIns="0" tIns="0" rIns="0" bIns="0" rtlCol="0" anchor="t"/>
          <a:lstStyle/>
          <a:p>
            <a:pPr algn="ctr">
              <a:lnSpc>
                <a:spcPts val="2656"/>
              </a:lnSpc>
              <a:buNone/>
            </a:pPr>
            <a:r>
              <a:rPr lang="en-US" sz="1969" b="1" kern="0" spc="197" dirty="0">
                <a:solidFill>
                  <a:srgbClr val="CB934C"/>
                </a:solidFill>
                <a:latin typeface="Roboto" pitchFamily="34" charset="0"/>
                <a:ea typeface="Roboto" pitchFamily="34" charset="-122"/>
                <a:cs typeface="Roboto" pitchFamily="34" charset="-120"/>
              </a:rPr>
              <a:t>DATA TRANSFORMATION</a:t>
            </a:r>
            <a:endParaRPr lang="en-US" dirty="0"/>
          </a:p>
        </p:txBody>
      </p:sp>
      <p:sp>
        <p:nvSpPr>
          <p:cNvPr id="6" name="Object 5"/>
          <p:cNvSpPr/>
          <p:nvPr/>
        </p:nvSpPr>
        <p:spPr>
          <a:xfrm>
            <a:off x="3309110" y="3212297"/>
            <a:ext cx="2737753" cy="3167858"/>
          </a:xfrm>
          <a:prstGeom prst="rect">
            <a:avLst/>
          </a:prstGeom>
          <a:solidFill>
            <a:srgbClr val="2896BB"/>
          </a:solidFill>
        </p:spPr>
      </p:sp>
      <p:sp>
        <p:nvSpPr>
          <p:cNvPr id="7" name="Object 6"/>
          <p:cNvSpPr/>
          <p:nvPr/>
        </p:nvSpPr>
        <p:spPr>
          <a:xfrm>
            <a:off x="3520517" y="4553134"/>
            <a:ext cx="2314840" cy="485389"/>
          </a:xfrm>
          <a:prstGeom prst="rect">
            <a:avLst/>
          </a:prstGeom>
          <a:noFill/>
        </p:spPr>
        <p:txBody>
          <a:bodyPr wrap="square" lIns="0" tIns="0" rIns="0" bIns="0" rtlCol="0" anchor="t"/>
          <a:lstStyle/>
          <a:p>
            <a:pPr algn="ctr">
              <a:lnSpc>
                <a:spcPts val="1912"/>
              </a:lnSpc>
              <a:buNone/>
            </a:pPr>
            <a:r>
              <a:rPr lang="en-US" sz="1224" b="1" kern="0" spc="37" dirty="0">
                <a:solidFill>
                  <a:srgbClr val="FFFFFF"/>
                </a:solidFill>
                <a:latin typeface="Roboto" pitchFamily="34" charset="0"/>
                <a:ea typeface="Roboto" pitchFamily="34" charset="-122"/>
                <a:cs typeface="Roboto" pitchFamily="34" charset="-120"/>
              </a:rPr>
              <a:t>Checking for any missing or erroneous values in the data</a:t>
            </a:r>
            <a:endParaRPr lang="en-US" dirty="0"/>
          </a:p>
        </p:txBody>
      </p:sp>
      <p:sp>
        <p:nvSpPr>
          <p:cNvPr id="8" name="Object 7"/>
          <p:cNvSpPr/>
          <p:nvPr/>
        </p:nvSpPr>
        <p:spPr>
          <a:xfrm>
            <a:off x="476131" y="1580755"/>
            <a:ext cx="5570732" cy="1536316"/>
          </a:xfrm>
          <a:prstGeom prst="rect">
            <a:avLst/>
          </a:prstGeom>
          <a:solidFill>
            <a:srgbClr val="9AD2CB"/>
          </a:solidFill>
        </p:spPr>
      </p:sp>
      <p:sp>
        <p:nvSpPr>
          <p:cNvPr id="9" name="Object 8"/>
          <p:cNvSpPr/>
          <p:nvPr/>
        </p:nvSpPr>
        <p:spPr>
          <a:xfrm>
            <a:off x="1475535" y="2184879"/>
            <a:ext cx="3571825" cy="337094"/>
          </a:xfrm>
          <a:prstGeom prst="rect">
            <a:avLst/>
          </a:prstGeom>
          <a:noFill/>
        </p:spPr>
        <p:txBody>
          <a:bodyPr wrap="square" lIns="0" tIns="0" rIns="0" bIns="0" rtlCol="0" anchor="t"/>
          <a:lstStyle/>
          <a:p>
            <a:pPr algn="ctr">
              <a:lnSpc>
                <a:spcPts val="2656"/>
              </a:lnSpc>
              <a:buNone/>
            </a:pPr>
            <a:r>
              <a:rPr lang="en-US" sz="1969" b="1" kern="0" spc="197" dirty="0">
                <a:solidFill>
                  <a:srgbClr val="CB934C"/>
                </a:solidFill>
                <a:latin typeface="Roboto" pitchFamily="34" charset="0"/>
                <a:ea typeface="Roboto" pitchFamily="34" charset="-122"/>
                <a:cs typeface="Roboto" pitchFamily="34" charset="-120"/>
              </a:rPr>
              <a:t>DATA PRE-PROCESSING</a:t>
            </a:r>
            <a:endParaRPr lang="en-US" dirty="0"/>
          </a:p>
        </p:txBody>
      </p:sp>
      <p:sp>
        <p:nvSpPr>
          <p:cNvPr id="10" name="Object 9"/>
          <p:cNvSpPr/>
          <p:nvPr/>
        </p:nvSpPr>
        <p:spPr>
          <a:xfrm>
            <a:off x="6142089" y="3212297"/>
            <a:ext cx="2737753" cy="3167858"/>
          </a:xfrm>
          <a:prstGeom prst="rect">
            <a:avLst/>
          </a:prstGeom>
          <a:solidFill>
            <a:srgbClr val="2896BB"/>
          </a:solidFill>
        </p:spPr>
      </p:sp>
      <p:sp>
        <p:nvSpPr>
          <p:cNvPr id="11" name="Object 10"/>
          <p:cNvSpPr/>
          <p:nvPr/>
        </p:nvSpPr>
        <p:spPr>
          <a:xfrm>
            <a:off x="6159713" y="4553134"/>
            <a:ext cx="2702374" cy="485389"/>
          </a:xfrm>
          <a:prstGeom prst="rect">
            <a:avLst/>
          </a:prstGeom>
          <a:noFill/>
        </p:spPr>
        <p:txBody>
          <a:bodyPr wrap="square" lIns="0" tIns="0" rIns="0" bIns="0" rtlCol="0" anchor="t"/>
          <a:lstStyle/>
          <a:p>
            <a:pPr algn="ctr">
              <a:lnSpc>
                <a:spcPts val="1912"/>
              </a:lnSpc>
              <a:buNone/>
            </a:pPr>
            <a:r>
              <a:rPr lang="en-US" sz="1224" b="1" kern="0" spc="37" dirty="0">
                <a:solidFill>
                  <a:srgbClr val="FFFFFF"/>
                </a:solidFill>
                <a:latin typeface="Roboto" pitchFamily="34" charset="0"/>
                <a:ea typeface="Roboto" pitchFamily="34" charset="-122"/>
                <a:cs typeface="Roboto" pitchFamily="34" charset="-120"/>
              </a:rPr>
              <a:t>Converts the 'Week commencing' column to datetime format.</a:t>
            </a:r>
            <a:endParaRPr lang="en-US" dirty="0"/>
          </a:p>
        </p:txBody>
      </p:sp>
      <p:sp>
        <p:nvSpPr>
          <p:cNvPr id="12" name="Object 11"/>
          <p:cNvSpPr/>
          <p:nvPr/>
        </p:nvSpPr>
        <p:spPr>
          <a:xfrm>
            <a:off x="8975068" y="3212297"/>
            <a:ext cx="2737753" cy="1536316"/>
          </a:xfrm>
          <a:prstGeom prst="rect">
            <a:avLst/>
          </a:prstGeom>
          <a:solidFill>
            <a:srgbClr val="2896BB"/>
          </a:solidFill>
        </p:spPr>
      </p:sp>
      <p:sp>
        <p:nvSpPr>
          <p:cNvPr id="13" name="Object 12"/>
          <p:cNvSpPr/>
          <p:nvPr/>
        </p:nvSpPr>
        <p:spPr>
          <a:xfrm>
            <a:off x="9003636" y="3618331"/>
            <a:ext cx="2671095" cy="728084"/>
          </a:xfrm>
          <a:prstGeom prst="rect">
            <a:avLst/>
          </a:prstGeom>
          <a:noFill/>
        </p:spPr>
        <p:txBody>
          <a:bodyPr wrap="square" lIns="0" tIns="0" rIns="0" bIns="0" rtlCol="0" anchor="t"/>
          <a:lstStyle/>
          <a:p>
            <a:pPr algn="ctr">
              <a:lnSpc>
                <a:spcPts val="1912"/>
              </a:lnSpc>
              <a:buNone/>
            </a:pPr>
            <a:r>
              <a:rPr lang="en-US" sz="1224" b="1" kern="0" spc="37" dirty="0">
                <a:solidFill>
                  <a:srgbClr val="FFFFFF"/>
                </a:solidFill>
                <a:latin typeface="Roboto" pitchFamily="34" charset="0"/>
                <a:ea typeface="Roboto" pitchFamily="34" charset="-122"/>
                <a:cs typeface="Roboto" pitchFamily="34" charset="-120"/>
              </a:rPr>
              <a:t>New column for the revenue per click (RPC) by dividing the total revenue by the number of clicks.</a:t>
            </a:r>
            <a:endParaRPr lang="en-US" dirty="0"/>
          </a:p>
        </p:txBody>
      </p:sp>
      <p:sp>
        <p:nvSpPr>
          <p:cNvPr id="14" name="Object 13"/>
          <p:cNvSpPr/>
          <p:nvPr/>
        </p:nvSpPr>
        <p:spPr>
          <a:xfrm>
            <a:off x="476131" y="3212297"/>
            <a:ext cx="2737753" cy="3167858"/>
          </a:xfrm>
          <a:prstGeom prst="rect">
            <a:avLst/>
          </a:prstGeom>
          <a:solidFill>
            <a:srgbClr val="2896BB"/>
          </a:solidFill>
        </p:spPr>
      </p:sp>
      <p:sp>
        <p:nvSpPr>
          <p:cNvPr id="15" name="Object 14"/>
          <p:cNvSpPr/>
          <p:nvPr/>
        </p:nvSpPr>
        <p:spPr>
          <a:xfrm>
            <a:off x="457086" y="4067481"/>
            <a:ext cx="2775843" cy="1456167"/>
          </a:xfrm>
          <a:prstGeom prst="rect">
            <a:avLst/>
          </a:prstGeom>
          <a:noFill/>
        </p:spPr>
        <p:txBody>
          <a:bodyPr wrap="square" lIns="0" tIns="0" rIns="0" bIns="0" rtlCol="0" anchor="t"/>
          <a:lstStyle/>
          <a:p>
            <a:pPr algn="ctr">
              <a:lnSpc>
                <a:spcPts val="1912"/>
              </a:lnSpc>
              <a:buNone/>
            </a:pPr>
            <a:r>
              <a:rPr lang="en-US" sz="1224" b="1" kern="0" spc="37" dirty="0">
                <a:solidFill>
                  <a:srgbClr val="FFFFFF"/>
                </a:solidFill>
                <a:latin typeface="Roboto" pitchFamily="34" charset="0"/>
                <a:ea typeface="Roboto" pitchFamily="34" charset="-122"/>
                <a:cs typeface="Roboto" pitchFamily="34" charset="-120"/>
              </a:rPr>
              <a:t>Removing the dollar sign from the 'Total Revenue' column, percentage sign from the 'Conversion Rate' column, </a:t>
            </a:r>
            <a:r>
              <a:rPr lang="en-US" sz="1224" b="1" kern="0" spc="37" dirty="0">
                <a:solidFill>
                  <a:srgbClr val="374151"/>
                </a:solidFill>
                <a:latin typeface="Roboto" pitchFamily="34" charset="0"/>
                <a:ea typeface="Roboto" pitchFamily="34" charset="-122"/>
                <a:cs typeface="Roboto" pitchFamily="34" charset="-120"/>
              </a:rPr>
              <a:t> </a:t>
            </a:r>
            <a:r>
              <a:rPr lang="en-US" sz="1224" b="1" kern="0" spc="37" dirty="0">
                <a:solidFill>
                  <a:srgbClr val="FFFFFF"/>
                </a:solidFill>
                <a:latin typeface="Roboto" pitchFamily="34" charset="0"/>
                <a:ea typeface="Roboto" pitchFamily="34" charset="-122"/>
                <a:cs typeface="Roboto" pitchFamily="34" charset="-120"/>
              </a:rPr>
              <a:t>and converting it to a numerical data type.</a:t>
            </a:r>
            <a:endParaRPr lang="en-US" dirty="0"/>
          </a:p>
        </p:txBody>
      </p:sp>
      <p:sp>
        <p:nvSpPr>
          <p:cNvPr id="16" name="Object 15"/>
          <p:cNvSpPr/>
          <p:nvPr/>
        </p:nvSpPr>
        <p:spPr>
          <a:xfrm>
            <a:off x="8975068" y="4843839"/>
            <a:ext cx="2737753" cy="1536316"/>
          </a:xfrm>
          <a:prstGeom prst="rect">
            <a:avLst/>
          </a:prstGeom>
          <a:solidFill>
            <a:srgbClr val="2896BB"/>
          </a:solidFill>
        </p:spPr>
      </p:sp>
      <p:sp>
        <p:nvSpPr>
          <p:cNvPr id="17" name="Object 16"/>
          <p:cNvSpPr/>
          <p:nvPr/>
        </p:nvSpPr>
        <p:spPr>
          <a:xfrm>
            <a:off x="9125049" y="5126079"/>
            <a:ext cx="2681460" cy="970778"/>
          </a:xfrm>
          <a:prstGeom prst="rect">
            <a:avLst/>
          </a:prstGeom>
          <a:noFill/>
        </p:spPr>
        <p:txBody>
          <a:bodyPr wrap="square" lIns="0" tIns="0" rIns="0" bIns="0" rtlCol="0" anchor="t"/>
          <a:lstStyle/>
          <a:p>
            <a:pPr algn="l">
              <a:lnSpc>
                <a:spcPts val="1912"/>
              </a:lnSpc>
              <a:buNone/>
            </a:pPr>
            <a:r>
              <a:rPr lang="en-US" sz="1224" b="1" kern="0" spc="37" dirty="0">
                <a:solidFill>
                  <a:srgbClr val="FFFFFF"/>
                </a:solidFill>
                <a:latin typeface="Roboto" pitchFamily="34" charset="0"/>
                <a:ea typeface="Roboto" pitchFamily="34" charset="-122"/>
                <a:cs typeface="Roboto" pitchFamily="34" charset="-120"/>
              </a:rPr>
              <a:t>New column for the Website Conversion Rate (WCR) by dividing the website conversions by the website traffic.</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46"/>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Modeling Comparison</a:t>
            </a:r>
            <a:endParaRPr lang="en-US" dirty="0"/>
          </a:p>
        </p:txBody>
      </p:sp>
      <p:pic>
        <p:nvPicPr>
          <p:cNvPr id="4" name="Object 3" descr="preencoded.png"/>
          <p:cNvPicPr>
            <a:picLocks noChangeAspect="1"/>
          </p:cNvPicPr>
          <p:nvPr/>
        </p:nvPicPr>
        <p:blipFill>
          <a:blip r:embed="rId5"/>
          <a:srcRect/>
          <a:stretch/>
        </p:blipFill>
        <p:spPr>
          <a:xfrm>
            <a:off x="1142714" y="1409348"/>
            <a:ext cx="9650785" cy="3566142"/>
          </a:xfrm>
          <a:prstGeom prst="rect">
            <a:avLst/>
          </a:prstGeom>
        </p:spPr>
      </p:pic>
      <p:sp>
        <p:nvSpPr>
          <p:cNvPr id="5" name="Object 4"/>
          <p:cNvSpPr/>
          <p:nvPr/>
        </p:nvSpPr>
        <p:spPr>
          <a:xfrm>
            <a:off x="656095" y="5315473"/>
            <a:ext cx="10689568" cy="505558"/>
          </a:xfrm>
          <a:prstGeom prst="rect">
            <a:avLst/>
          </a:prstGeom>
          <a:noFill/>
        </p:spPr>
        <p:txBody>
          <a:bodyPr wrap="square" lIns="0" tIns="0" rIns="0" bIns="0" rtlCol="0" anchor="t"/>
          <a:lstStyle/>
          <a:p>
            <a:pPr algn="l">
              <a:lnSpc>
                <a:spcPts val="1991"/>
              </a:lnSpc>
              <a:buNone/>
            </a:pPr>
            <a:r>
              <a:rPr lang="en-US" sz="1275" kern="0" spc="38" dirty="0">
                <a:solidFill>
                  <a:srgbClr val="2896BB"/>
                </a:solidFill>
                <a:latin typeface="Roboto" pitchFamily="34" charset="0"/>
                <a:ea typeface="Roboto" pitchFamily="34" charset="-122"/>
                <a:cs typeface="Roboto" pitchFamily="34" charset="-120"/>
              </a:rPr>
              <a:t>The Linear Regression model displays closely clustered points around the red line, showing its accuracy in predicting revenue. In contrast, the scatter plots of the Decision Tree and Random Forest models are more scattered, suggesting lower accuracy.</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5704" cy="1304599"/>
          </a:xfrm>
          <a:prstGeom prst="rect">
            <a:avLst/>
          </a:prstGeom>
        </p:spPr>
      </p:pic>
      <p:sp>
        <p:nvSpPr>
          <p:cNvPr id="3" name="Object 2"/>
          <p:cNvSpPr/>
          <p:nvPr/>
        </p:nvSpPr>
        <p:spPr>
          <a:xfrm>
            <a:off x="476131" y="422566"/>
            <a:ext cx="12188952" cy="507046"/>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Evaluation Metrics</a:t>
            </a:r>
            <a:endParaRPr lang="en-US" dirty="0"/>
          </a:p>
        </p:txBody>
      </p:sp>
      <p:sp>
        <p:nvSpPr>
          <p:cNvPr id="4" name="Object 3"/>
          <p:cNvSpPr/>
          <p:nvPr/>
        </p:nvSpPr>
        <p:spPr>
          <a:xfrm>
            <a:off x="571357" y="1135043"/>
            <a:ext cx="11351354" cy="758338"/>
          </a:xfrm>
          <a:prstGeom prst="rect">
            <a:avLst/>
          </a:prstGeom>
          <a:noFill/>
        </p:spPr>
        <p:txBody>
          <a:bodyPr wrap="square" lIns="0" tIns="0" rIns="0" bIns="0" rtlCol="0" anchor="t"/>
          <a:lstStyle/>
          <a:p>
            <a:pPr algn="l">
              <a:lnSpc>
                <a:spcPts val="1991"/>
              </a:lnSpc>
              <a:buNone/>
            </a:pPr>
            <a:r>
              <a:rPr lang="en-US" sz="1275" kern="0" spc="38" dirty="0">
                <a:solidFill>
                  <a:srgbClr val="2896BB"/>
                </a:solidFill>
                <a:latin typeface="Roboto" pitchFamily="34" charset="0"/>
                <a:ea typeface="Roboto" pitchFamily="34" charset="-122"/>
                <a:cs typeface="Roboto" pitchFamily="34" charset="-120"/>
              </a:rPr>
              <a:t>Linear Regression performs best with lowest MAE, MSE, and RMSE. It can be used for predicting revenue accurately for financial planning and decision-making. Decision Tree Regression performs well, but poorer than Linear Regression. Random Forest Regression has highest values for all three metrics, suggesting poorer performance.</a:t>
            </a:r>
            <a:endParaRPr lang="en-US" dirty="0"/>
          </a:p>
        </p:txBody>
      </p:sp>
      <p:sp>
        <p:nvSpPr>
          <p:cNvPr id="5" name="Object 4"/>
          <p:cNvSpPr/>
          <p:nvPr/>
        </p:nvSpPr>
        <p:spPr>
          <a:xfrm>
            <a:off x="571357" y="2041015"/>
            <a:ext cx="11351354" cy="505558"/>
          </a:xfrm>
          <a:prstGeom prst="rect">
            <a:avLst/>
          </a:prstGeom>
          <a:noFill/>
        </p:spPr>
        <p:txBody>
          <a:bodyPr wrap="square" lIns="0" tIns="0" rIns="0" bIns="0" rtlCol="0" anchor="t"/>
          <a:lstStyle/>
          <a:p>
            <a:pPr algn="l">
              <a:lnSpc>
                <a:spcPts val="1991"/>
              </a:lnSpc>
              <a:spcBef>
                <a:spcPts val="1140"/>
              </a:spcBef>
              <a:buNone/>
            </a:pPr>
            <a:r>
              <a:rPr lang="en-US" sz="1275" kern="0" spc="38" dirty="0">
                <a:solidFill>
                  <a:srgbClr val="2896BB"/>
                </a:solidFill>
                <a:latin typeface="Roboto" pitchFamily="34" charset="0"/>
                <a:ea typeface="Roboto" pitchFamily="34" charset="-122"/>
                <a:cs typeface="Roboto" pitchFamily="34" charset="-120"/>
              </a:rPr>
              <a:t>Overall, the evaluation metrics give the business an idea of which models are the most effective, and can be used to guide decision-making and resource allocation.</a:t>
            </a:r>
            <a:endParaRPr lang="en-US" dirty="0"/>
          </a:p>
        </p:txBody>
      </p:sp>
      <p:pic>
        <p:nvPicPr>
          <p:cNvPr id="6" name="Object 5" descr="preencoded.png"/>
          <p:cNvPicPr>
            <a:picLocks noChangeAspect="1"/>
          </p:cNvPicPr>
          <p:nvPr/>
        </p:nvPicPr>
        <p:blipFill>
          <a:blip r:embed="rId5"/>
          <a:srcRect/>
          <a:stretch/>
        </p:blipFill>
        <p:spPr>
          <a:xfrm>
            <a:off x="380905" y="3237690"/>
            <a:ext cx="3892784" cy="2440253"/>
          </a:xfrm>
          <a:prstGeom prst="rect">
            <a:avLst/>
          </a:prstGeom>
        </p:spPr>
      </p:pic>
      <p:pic>
        <p:nvPicPr>
          <p:cNvPr id="7" name="Object 6" descr="preencoded.png"/>
          <p:cNvPicPr>
            <a:picLocks noChangeAspect="1"/>
          </p:cNvPicPr>
          <p:nvPr/>
        </p:nvPicPr>
        <p:blipFill>
          <a:blip r:embed="rId6"/>
          <a:srcRect/>
          <a:stretch/>
        </p:blipFill>
        <p:spPr>
          <a:xfrm>
            <a:off x="4347431" y="3237690"/>
            <a:ext cx="3494090" cy="2417177"/>
          </a:xfrm>
          <a:prstGeom prst="rect">
            <a:avLst/>
          </a:prstGeom>
        </p:spPr>
      </p:pic>
      <p:pic>
        <p:nvPicPr>
          <p:cNvPr id="8" name="Object 7" descr="preencoded.png"/>
          <p:cNvPicPr>
            <a:picLocks noChangeAspect="1"/>
          </p:cNvPicPr>
          <p:nvPr/>
        </p:nvPicPr>
        <p:blipFill>
          <a:blip r:embed="rId7"/>
          <a:srcRect/>
          <a:stretch/>
        </p:blipFill>
        <p:spPr>
          <a:xfrm>
            <a:off x="7922819" y="3228168"/>
            <a:ext cx="3773808" cy="24287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5704" cy="1447438"/>
          </a:xfrm>
          <a:prstGeom prst="rect">
            <a:avLst/>
          </a:prstGeom>
        </p:spPr>
      </p:pic>
      <p:sp>
        <p:nvSpPr>
          <p:cNvPr id="3" name="Object 2"/>
          <p:cNvSpPr/>
          <p:nvPr/>
        </p:nvSpPr>
        <p:spPr>
          <a:xfrm>
            <a:off x="476131" y="422566"/>
            <a:ext cx="12188952" cy="507046"/>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Summary</a:t>
            </a:r>
            <a:endParaRPr lang="en-US" dirty="0"/>
          </a:p>
        </p:txBody>
      </p:sp>
      <p:sp>
        <p:nvSpPr>
          <p:cNvPr id="4" name="Object 3"/>
          <p:cNvSpPr/>
          <p:nvPr/>
        </p:nvSpPr>
        <p:spPr>
          <a:xfrm>
            <a:off x="476131" y="1018557"/>
            <a:ext cx="12188952" cy="315933"/>
          </a:xfrm>
          <a:prstGeom prst="rect">
            <a:avLst/>
          </a:prstGeom>
          <a:noFill/>
        </p:spPr>
        <p:txBody>
          <a:bodyPr wrap="square" lIns="0" tIns="0" rIns="0" bIns="0" rtlCol="0" anchor="t"/>
          <a:lstStyle/>
          <a:p>
            <a:pPr algn="l">
              <a:lnSpc>
                <a:spcPts val="2489"/>
              </a:lnSpc>
              <a:spcBef>
                <a:spcPts val="688"/>
              </a:spcBef>
              <a:buNone/>
            </a:pPr>
            <a:r>
              <a:rPr lang="en-US" sz="1594" b="1" kern="0" spc="48" dirty="0">
                <a:solidFill>
                  <a:srgbClr val="2896BB"/>
                </a:solidFill>
                <a:latin typeface="Roboto" pitchFamily="34" charset="0"/>
                <a:ea typeface="Roboto" pitchFamily="34" charset="-122"/>
                <a:cs typeface="Roboto" pitchFamily="34" charset="-120"/>
              </a:rPr>
              <a:t>Predicted number of impressions, clicks, and media cost for $10 million revenue</a:t>
            </a:r>
            <a:endParaRPr lang="en-US" dirty="0"/>
          </a:p>
        </p:txBody>
      </p:sp>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60588" y="3280108"/>
            <a:ext cx="1076056" cy="666583"/>
          </a:xfrm>
          <a:prstGeom prst="rect">
            <a:avLst/>
          </a:prstGeom>
        </p:spPr>
      </p:pic>
      <p:sp>
        <p:nvSpPr>
          <p:cNvPr id="6" name="Object 5"/>
          <p:cNvSpPr/>
          <p:nvPr/>
        </p:nvSpPr>
        <p:spPr>
          <a:xfrm>
            <a:off x="943698" y="4430822"/>
            <a:ext cx="2492876" cy="215747"/>
          </a:xfrm>
          <a:prstGeom prst="rect">
            <a:avLst/>
          </a:prstGeom>
          <a:noFill/>
        </p:spPr>
        <p:txBody>
          <a:bodyPr wrap="square" lIns="0" tIns="0" rIns="0" bIns="0" rtlCol="0" anchor="t"/>
          <a:lstStyle/>
          <a:p>
            <a:pPr algn="ctr">
              <a:lnSpc>
                <a:spcPts val="1700"/>
              </a:lnSpc>
              <a:buNone/>
            </a:pPr>
            <a:r>
              <a:rPr lang="en-US" sz="1260" b="1" kern="0" spc="126" dirty="0">
                <a:solidFill>
                  <a:srgbClr val="2896BB"/>
                </a:solidFill>
                <a:latin typeface="Roboto" pitchFamily="34" charset="0"/>
                <a:ea typeface="Roboto" pitchFamily="34" charset="-122"/>
                <a:cs typeface="Roboto" pitchFamily="34" charset="-120"/>
              </a:rPr>
              <a:t>PREDICTED IMPRESSIONS</a:t>
            </a:r>
            <a:endParaRPr lang="en-US" dirty="0"/>
          </a:p>
        </p:txBody>
      </p:sp>
      <p:sp>
        <p:nvSpPr>
          <p:cNvPr id="7" name="Object 6"/>
          <p:cNvSpPr/>
          <p:nvPr/>
        </p:nvSpPr>
        <p:spPr>
          <a:xfrm>
            <a:off x="943698" y="4716831"/>
            <a:ext cx="2492876" cy="252779"/>
          </a:xfrm>
          <a:prstGeom prst="rect">
            <a:avLst/>
          </a:prstGeom>
          <a:noFill/>
        </p:spPr>
        <p:txBody>
          <a:bodyPr wrap="square" lIns="0" tIns="0" rIns="0" bIns="0" rtlCol="0" anchor="t"/>
          <a:lstStyle/>
          <a:p>
            <a:pPr algn="ctr">
              <a:lnSpc>
                <a:spcPts val="1991"/>
              </a:lnSpc>
              <a:spcBef>
                <a:spcPts val="544"/>
              </a:spcBef>
              <a:buNone/>
            </a:pPr>
            <a:r>
              <a:rPr lang="en-US" sz="1275" b="1" kern="0" spc="38" dirty="0">
                <a:solidFill>
                  <a:srgbClr val="2896BB"/>
                </a:solidFill>
                <a:latin typeface="Roboto" pitchFamily="34" charset="0"/>
                <a:ea typeface="Roboto" pitchFamily="34" charset="-122"/>
                <a:cs typeface="Roboto" pitchFamily="34" charset="-120"/>
              </a:rPr>
              <a:t>251,804</a:t>
            </a:r>
            <a:endParaRPr lang="en-US" dirty="0"/>
          </a:p>
        </p:txBody>
      </p:sp>
      <p:pic>
        <p:nvPicPr>
          <p:cNvPr id="8" name="Object 7"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14620" y="3118419"/>
            <a:ext cx="971307" cy="1018920"/>
          </a:xfrm>
          <a:prstGeom prst="rect">
            <a:avLst/>
          </a:prstGeom>
        </p:spPr>
      </p:pic>
      <p:sp>
        <p:nvSpPr>
          <p:cNvPr id="9" name="Object 8"/>
          <p:cNvSpPr/>
          <p:nvPr/>
        </p:nvSpPr>
        <p:spPr>
          <a:xfrm>
            <a:off x="5167451" y="4430822"/>
            <a:ext cx="1854018" cy="215747"/>
          </a:xfrm>
          <a:prstGeom prst="rect">
            <a:avLst/>
          </a:prstGeom>
          <a:noFill/>
        </p:spPr>
        <p:txBody>
          <a:bodyPr wrap="square" lIns="0" tIns="0" rIns="0" bIns="0" rtlCol="0" anchor="t"/>
          <a:lstStyle/>
          <a:p>
            <a:pPr algn="ctr">
              <a:lnSpc>
                <a:spcPts val="1700"/>
              </a:lnSpc>
              <a:buNone/>
            </a:pPr>
            <a:r>
              <a:rPr lang="en-US" sz="1260" b="1" kern="0" spc="126" dirty="0">
                <a:solidFill>
                  <a:srgbClr val="2896BB"/>
                </a:solidFill>
                <a:latin typeface="Roboto" pitchFamily="34" charset="0"/>
                <a:ea typeface="Roboto" pitchFamily="34" charset="-122"/>
                <a:cs typeface="Roboto" pitchFamily="34" charset="-120"/>
              </a:rPr>
              <a:t>PREDICTED CLICKS</a:t>
            </a:r>
            <a:endParaRPr lang="en-US" dirty="0"/>
          </a:p>
        </p:txBody>
      </p:sp>
      <p:sp>
        <p:nvSpPr>
          <p:cNvPr id="10" name="Object 9"/>
          <p:cNvSpPr/>
          <p:nvPr/>
        </p:nvSpPr>
        <p:spPr>
          <a:xfrm>
            <a:off x="5167451" y="4716831"/>
            <a:ext cx="1854018" cy="252779"/>
          </a:xfrm>
          <a:prstGeom prst="rect">
            <a:avLst/>
          </a:prstGeom>
          <a:noFill/>
        </p:spPr>
        <p:txBody>
          <a:bodyPr wrap="square" lIns="0" tIns="0" rIns="0" bIns="0" rtlCol="0" anchor="t"/>
          <a:lstStyle/>
          <a:p>
            <a:pPr algn="ctr">
              <a:lnSpc>
                <a:spcPts val="1991"/>
              </a:lnSpc>
              <a:spcBef>
                <a:spcPts val="544"/>
              </a:spcBef>
              <a:buNone/>
            </a:pPr>
            <a:r>
              <a:rPr lang="en-US" sz="1275" b="1" kern="0" spc="38" dirty="0">
                <a:solidFill>
                  <a:srgbClr val="2896BB"/>
                </a:solidFill>
                <a:latin typeface="Roboto" pitchFamily="34" charset="0"/>
                <a:ea typeface="Roboto" pitchFamily="34" charset="-122"/>
                <a:cs typeface="Roboto" pitchFamily="34" charset="-120"/>
              </a:rPr>
              <a:t>256,576</a:t>
            </a:r>
            <a:endParaRPr lang="en-US" dirty="0"/>
          </a:p>
        </p:txBody>
      </p:sp>
      <p:pic>
        <p:nvPicPr>
          <p:cNvPr id="11" name="Object 10"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52355" y="3218843"/>
            <a:ext cx="895126" cy="799900"/>
          </a:xfrm>
          <a:prstGeom prst="rect">
            <a:avLst/>
          </a:prstGeom>
        </p:spPr>
      </p:pic>
      <p:sp>
        <p:nvSpPr>
          <p:cNvPr id="12" name="Object 11"/>
          <p:cNvSpPr/>
          <p:nvPr/>
        </p:nvSpPr>
        <p:spPr>
          <a:xfrm>
            <a:off x="8815564" y="4430822"/>
            <a:ext cx="2356848" cy="215747"/>
          </a:xfrm>
          <a:prstGeom prst="rect">
            <a:avLst/>
          </a:prstGeom>
          <a:noFill/>
        </p:spPr>
        <p:txBody>
          <a:bodyPr wrap="square" lIns="0" tIns="0" rIns="0" bIns="0" rtlCol="0" anchor="t"/>
          <a:lstStyle/>
          <a:p>
            <a:pPr algn="ctr">
              <a:lnSpc>
                <a:spcPts val="1700"/>
              </a:lnSpc>
              <a:buNone/>
            </a:pPr>
            <a:r>
              <a:rPr lang="en-US" sz="1260" b="1" kern="0" spc="126" dirty="0">
                <a:solidFill>
                  <a:srgbClr val="2896BB"/>
                </a:solidFill>
                <a:latin typeface="Roboto" pitchFamily="34" charset="0"/>
                <a:ea typeface="Roboto" pitchFamily="34" charset="-122"/>
                <a:cs typeface="Roboto" pitchFamily="34" charset="-120"/>
              </a:rPr>
              <a:t>PREDICTED MEDIA COST</a:t>
            </a:r>
            <a:endParaRPr lang="en-US" dirty="0"/>
          </a:p>
        </p:txBody>
      </p:sp>
      <p:sp>
        <p:nvSpPr>
          <p:cNvPr id="13" name="Object 12"/>
          <p:cNvSpPr/>
          <p:nvPr/>
        </p:nvSpPr>
        <p:spPr>
          <a:xfrm>
            <a:off x="8815564" y="4716831"/>
            <a:ext cx="2356848" cy="252779"/>
          </a:xfrm>
          <a:prstGeom prst="rect">
            <a:avLst/>
          </a:prstGeom>
          <a:noFill/>
        </p:spPr>
        <p:txBody>
          <a:bodyPr wrap="square" lIns="0" tIns="0" rIns="0" bIns="0" rtlCol="0" anchor="t"/>
          <a:lstStyle/>
          <a:p>
            <a:pPr algn="ctr">
              <a:lnSpc>
                <a:spcPts val="1991"/>
              </a:lnSpc>
              <a:spcBef>
                <a:spcPts val="544"/>
              </a:spcBef>
              <a:buNone/>
            </a:pPr>
            <a:r>
              <a:rPr lang="en-US" sz="1275" b="1" kern="0" spc="38" dirty="0">
                <a:solidFill>
                  <a:srgbClr val="2896BB"/>
                </a:solidFill>
                <a:latin typeface="Roboto" pitchFamily="34" charset="0"/>
                <a:ea typeface="Roboto" pitchFamily="34" charset="-122"/>
                <a:cs typeface="Roboto" pitchFamily="34" charset="-120"/>
              </a:rPr>
              <a:t>$236,842</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123310" y="422566"/>
            <a:ext cx="8348444" cy="507046"/>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Insights and Recommendations</a:t>
            </a:r>
            <a:endParaRPr lang="en-US" dirty="0"/>
          </a:p>
        </p:txBody>
      </p:sp>
      <p:pic>
        <p:nvPicPr>
          <p:cNvPr id="3" name="Object 2" descr="preencoded.png"/>
          <p:cNvPicPr>
            <a:picLocks noChangeAspect="1"/>
          </p:cNvPicPr>
          <p:nvPr/>
        </p:nvPicPr>
        <p:blipFill>
          <a:blip r:embed="rId3"/>
          <a:srcRect l="10055" r="10055"/>
          <a:stretch/>
        </p:blipFill>
        <p:spPr>
          <a:xfrm>
            <a:off x="0" y="0"/>
            <a:ext cx="3656702" cy="6865808"/>
          </a:xfrm>
          <a:prstGeom prst="rect">
            <a:avLst/>
          </a:prstGeom>
        </p:spPr>
      </p:pic>
      <p:sp>
        <p:nvSpPr>
          <p:cNvPr id="4" name="Object 3"/>
          <p:cNvSpPr/>
          <p:nvPr/>
        </p:nvSpPr>
        <p:spPr>
          <a:xfrm>
            <a:off x="4141055" y="1580755"/>
            <a:ext cx="3699529" cy="2304474"/>
          </a:xfrm>
          <a:prstGeom prst="rect">
            <a:avLst/>
          </a:prstGeom>
          <a:solidFill>
            <a:srgbClr val="9AD2CB">
              <a:alpha val="30000"/>
            </a:srgbClr>
          </a:solidFill>
        </p:spPr>
      </p:sp>
      <p:sp>
        <p:nvSpPr>
          <p:cNvPr id="5" name="Object 4"/>
          <p:cNvSpPr/>
          <p:nvPr/>
        </p:nvSpPr>
        <p:spPr>
          <a:xfrm>
            <a:off x="4408988" y="2174926"/>
            <a:ext cx="3163664" cy="275098"/>
          </a:xfrm>
          <a:prstGeom prst="rect">
            <a:avLst/>
          </a:prstGeom>
          <a:noFill/>
        </p:spPr>
        <p:txBody>
          <a:bodyPr wrap="square" lIns="0" tIns="0" rIns="0" bIns="0" rtlCol="0" anchor="t"/>
          <a:lstStyle/>
          <a:p>
            <a:pPr algn="l">
              <a:lnSpc>
                <a:spcPts val="1084"/>
              </a:lnSpc>
              <a:buNone/>
            </a:pPr>
            <a:r>
              <a:rPr lang="en-US" sz="803" b="1" kern="0" spc="80" dirty="0">
                <a:solidFill>
                  <a:srgbClr val="181818">
                    <a:alpha val="80000"/>
                  </a:srgbClr>
                </a:solidFill>
                <a:latin typeface="Roboto" pitchFamily="34" charset="0"/>
                <a:ea typeface="Roboto" pitchFamily="34" charset="-122"/>
                <a:cs typeface="Roboto" pitchFamily="34" charset="-120"/>
              </a:rPr>
              <a:t>MEDIA COST, WEBSITE TRAFFIC, IMPRESSIONS, AND CLICKS ARE KEY FACTORS.</a:t>
            </a:r>
            <a:endParaRPr lang="en-US" dirty="0"/>
          </a:p>
        </p:txBody>
      </p:sp>
      <p:sp>
        <p:nvSpPr>
          <p:cNvPr id="6" name="Object 5"/>
          <p:cNvSpPr/>
          <p:nvPr/>
        </p:nvSpPr>
        <p:spPr>
          <a:xfrm>
            <a:off x="4408988" y="2513342"/>
            <a:ext cx="3163664" cy="275098"/>
          </a:xfrm>
          <a:prstGeom prst="rect">
            <a:avLst/>
          </a:prstGeom>
          <a:noFill/>
        </p:spPr>
        <p:txBody>
          <a:bodyPr wrap="square" lIns="0" tIns="0" rIns="0" bIns="0" rtlCol="0" anchor="t"/>
          <a:lstStyle/>
          <a:p>
            <a:pPr algn="l">
              <a:lnSpc>
                <a:spcPts val="1084"/>
              </a:lnSpc>
              <a:spcBef>
                <a:spcPts val="489"/>
              </a:spcBef>
              <a:buNone/>
            </a:pPr>
            <a:r>
              <a:rPr lang="en-US" sz="803" b="1" kern="0" spc="80" dirty="0">
                <a:solidFill>
                  <a:srgbClr val="181818">
                    <a:alpha val="80000"/>
                  </a:srgbClr>
                </a:solidFill>
                <a:latin typeface="Roboto" pitchFamily="34" charset="0"/>
                <a:ea typeface="Roboto" pitchFamily="34" charset="-122"/>
                <a:cs typeface="Roboto" pitchFamily="34" charset="-120"/>
              </a:rPr>
              <a:t>INCREASE MEDIA SPEND AND WEBSITE TRAFFIC TO INCREASE IMPRESSIONS AND CLICKS.</a:t>
            </a:r>
            <a:endParaRPr lang="en-US" dirty="0"/>
          </a:p>
        </p:txBody>
      </p:sp>
      <p:sp>
        <p:nvSpPr>
          <p:cNvPr id="7" name="Object 6"/>
          <p:cNvSpPr/>
          <p:nvPr/>
        </p:nvSpPr>
        <p:spPr>
          <a:xfrm>
            <a:off x="8013292" y="1580755"/>
            <a:ext cx="3699529" cy="2304474"/>
          </a:xfrm>
          <a:prstGeom prst="rect">
            <a:avLst/>
          </a:prstGeom>
          <a:solidFill>
            <a:srgbClr val="9AD2CB">
              <a:alpha val="30000"/>
            </a:srgbClr>
          </a:solidFill>
        </p:spPr>
      </p:sp>
      <p:sp>
        <p:nvSpPr>
          <p:cNvPr id="8" name="Object 7"/>
          <p:cNvSpPr/>
          <p:nvPr/>
        </p:nvSpPr>
        <p:spPr>
          <a:xfrm>
            <a:off x="8298970" y="2174925"/>
            <a:ext cx="3206490" cy="137549"/>
          </a:xfrm>
          <a:prstGeom prst="rect">
            <a:avLst/>
          </a:prstGeom>
          <a:noFill/>
        </p:spPr>
        <p:txBody>
          <a:bodyPr wrap="square" lIns="0" tIns="0" rIns="0" bIns="0" rtlCol="0" anchor="t"/>
          <a:lstStyle/>
          <a:p>
            <a:pPr algn="l">
              <a:lnSpc>
                <a:spcPts val="1084"/>
              </a:lnSpc>
              <a:buNone/>
            </a:pPr>
            <a:r>
              <a:rPr lang="en-US" sz="803" b="1" kern="0" spc="80" dirty="0">
                <a:solidFill>
                  <a:srgbClr val="181818">
                    <a:alpha val="80000"/>
                  </a:srgbClr>
                </a:solidFill>
                <a:latin typeface="Roboto" pitchFamily="34" charset="0"/>
                <a:ea typeface="Roboto" pitchFamily="34" charset="-122"/>
                <a:cs typeface="Roboto" pitchFamily="34" charset="-120"/>
              </a:rPr>
              <a:t>THE CONVERSION RATE RANGES FROM 0.26%-1.62%.</a:t>
            </a:r>
            <a:endParaRPr lang="en-US" dirty="0"/>
          </a:p>
        </p:txBody>
      </p:sp>
      <p:sp>
        <p:nvSpPr>
          <p:cNvPr id="9" name="Object 8"/>
          <p:cNvSpPr/>
          <p:nvPr/>
        </p:nvSpPr>
        <p:spPr>
          <a:xfrm>
            <a:off x="8298970" y="2375793"/>
            <a:ext cx="3206490" cy="412647"/>
          </a:xfrm>
          <a:prstGeom prst="rect">
            <a:avLst/>
          </a:prstGeom>
          <a:noFill/>
        </p:spPr>
        <p:txBody>
          <a:bodyPr wrap="square" lIns="0" tIns="0" rIns="0" bIns="0" rtlCol="0" anchor="t"/>
          <a:lstStyle/>
          <a:p>
            <a:pPr algn="l">
              <a:lnSpc>
                <a:spcPts val="1084"/>
              </a:lnSpc>
              <a:spcBef>
                <a:spcPts val="489"/>
              </a:spcBef>
              <a:buNone/>
            </a:pPr>
            <a:r>
              <a:rPr lang="en-US" sz="803" b="1" kern="0" spc="80" dirty="0">
                <a:solidFill>
                  <a:srgbClr val="181818">
                    <a:alpha val="80000"/>
                  </a:srgbClr>
                </a:solidFill>
                <a:latin typeface="Roboto" pitchFamily="34" charset="0"/>
                <a:ea typeface="Roboto" pitchFamily="34" charset="-122"/>
                <a:cs typeface="Roboto" pitchFamily="34" charset="-120"/>
              </a:rPr>
              <a:t>INVESTIGATE WAYS TO INCREASE WEBSITE CONVERSION RATE BY IMPROVING USER EXPERIENCE OR OFFERING PROMOTIONS.</a:t>
            </a:r>
            <a:endParaRPr lang="en-US" dirty="0"/>
          </a:p>
        </p:txBody>
      </p:sp>
      <p:sp>
        <p:nvSpPr>
          <p:cNvPr id="10" name="Object 9"/>
          <p:cNvSpPr/>
          <p:nvPr/>
        </p:nvSpPr>
        <p:spPr>
          <a:xfrm>
            <a:off x="4123310" y="4075681"/>
            <a:ext cx="2402869" cy="2304474"/>
          </a:xfrm>
          <a:prstGeom prst="rect">
            <a:avLst/>
          </a:prstGeom>
          <a:solidFill>
            <a:srgbClr val="9AD2CB">
              <a:alpha val="30000"/>
            </a:srgbClr>
          </a:solidFill>
        </p:spPr>
      </p:sp>
      <p:sp>
        <p:nvSpPr>
          <p:cNvPr id="11" name="Object 10"/>
          <p:cNvSpPr/>
          <p:nvPr/>
        </p:nvSpPr>
        <p:spPr>
          <a:xfrm>
            <a:off x="4408989" y="4331436"/>
            <a:ext cx="1938546" cy="1375490"/>
          </a:xfrm>
          <a:prstGeom prst="rect">
            <a:avLst/>
          </a:prstGeom>
          <a:noFill/>
        </p:spPr>
        <p:txBody>
          <a:bodyPr wrap="square" lIns="0" tIns="0" rIns="0" bIns="0" rtlCol="0" anchor="t"/>
          <a:lstStyle/>
          <a:p>
            <a:pPr algn="l">
              <a:lnSpc>
                <a:spcPts val="1084"/>
              </a:lnSpc>
              <a:buNone/>
            </a:pPr>
            <a:r>
              <a:rPr lang="en-US" sz="803" b="1" kern="0" spc="80" dirty="0">
                <a:solidFill>
                  <a:srgbClr val="181818">
                    <a:alpha val="80000"/>
                  </a:srgbClr>
                </a:solidFill>
                <a:latin typeface="Roboto" pitchFamily="34" charset="0"/>
                <a:ea typeface="Roboto" pitchFamily="34" charset="-122"/>
                <a:cs typeface="Roboto" pitchFamily="34" charset="-120"/>
              </a:rPr>
              <a:t>INCREASING WEBSITE TRAFFIC AND WEBSITE CONVERSION HAS A POSITIVE EFFECT ON TOTAL REVENUE, WHEREAS THE CONVERSION RATE VARIABLE HAS A NEGATIVE EFFECT, SUGGESTING THAT THE COMPANY SHOULD PRIORITIZE RAISING TRAFFIC AND CONVERSION RATHER THAN SOLELY THE CONVERSION RATE.</a:t>
            </a:r>
            <a:endParaRPr lang="en-US" dirty="0"/>
          </a:p>
        </p:txBody>
      </p:sp>
      <p:sp>
        <p:nvSpPr>
          <p:cNvPr id="12" name="Object 11"/>
          <p:cNvSpPr/>
          <p:nvPr/>
        </p:nvSpPr>
        <p:spPr>
          <a:xfrm>
            <a:off x="6716631" y="4075681"/>
            <a:ext cx="2402869" cy="2304474"/>
          </a:xfrm>
          <a:prstGeom prst="rect">
            <a:avLst/>
          </a:prstGeom>
          <a:solidFill>
            <a:srgbClr val="9AD2CB">
              <a:alpha val="30000"/>
            </a:srgbClr>
          </a:solidFill>
        </p:spPr>
      </p:sp>
      <p:sp>
        <p:nvSpPr>
          <p:cNvPr id="13" name="Object 12"/>
          <p:cNvSpPr/>
          <p:nvPr/>
        </p:nvSpPr>
        <p:spPr>
          <a:xfrm>
            <a:off x="7002310" y="4331436"/>
            <a:ext cx="2119345" cy="550196"/>
          </a:xfrm>
          <a:prstGeom prst="rect">
            <a:avLst/>
          </a:prstGeom>
          <a:noFill/>
        </p:spPr>
        <p:txBody>
          <a:bodyPr wrap="square" lIns="0" tIns="0" rIns="0" bIns="0" rtlCol="0" anchor="t"/>
          <a:lstStyle/>
          <a:p>
            <a:pPr algn="l">
              <a:lnSpc>
                <a:spcPts val="1084"/>
              </a:lnSpc>
              <a:buNone/>
            </a:pPr>
            <a:r>
              <a:rPr lang="en-US" sz="803" b="1" kern="0" spc="80" dirty="0">
                <a:solidFill>
                  <a:srgbClr val="181818">
                    <a:alpha val="80000"/>
                  </a:srgbClr>
                </a:solidFill>
                <a:latin typeface="Roboto" pitchFamily="34" charset="0"/>
                <a:ea typeface="Roboto" pitchFamily="34" charset="-122"/>
                <a:cs typeface="Roboto" pitchFamily="34" charset="-120"/>
              </a:rPr>
              <a:t>LINEAR REGRESSION IS THE BEST MODEL, FOLLOWED BY DECISION TREE; RANDOM FOREST PERFORMED WORST.</a:t>
            </a:r>
            <a:endParaRPr lang="en-US" dirty="0"/>
          </a:p>
        </p:txBody>
      </p:sp>
      <p:sp>
        <p:nvSpPr>
          <p:cNvPr id="14" name="Object 13"/>
          <p:cNvSpPr/>
          <p:nvPr/>
        </p:nvSpPr>
        <p:spPr>
          <a:xfrm>
            <a:off x="7002310" y="4944950"/>
            <a:ext cx="2119345" cy="412647"/>
          </a:xfrm>
          <a:prstGeom prst="rect">
            <a:avLst/>
          </a:prstGeom>
          <a:noFill/>
        </p:spPr>
        <p:txBody>
          <a:bodyPr wrap="square" lIns="0" tIns="0" rIns="0" bIns="0" rtlCol="0" anchor="t"/>
          <a:lstStyle/>
          <a:p>
            <a:pPr algn="l">
              <a:lnSpc>
                <a:spcPts val="1084"/>
              </a:lnSpc>
              <a:spcBef>
                <a:spcPts val="489"/>
              </a:spcBef>
              <a:buNone/>
            </a:pPr>
            <a:r>
              <a:rPr lang="en-US" sz="803" b="1" kern="0" spc="80" dirty="0">
                <a:solidFill>
                  <a:srgbClr val="181818">
                    <a:alpha val="80000"/>
                  </a:srgbClr>
                </a:solidFill>
                <a:latin typeface="Roboto" pitchFamily="34" charset="0"/>
                <a:ea typeface="Roboto" pitchFamily="34" charset="-122"/>
                <a:cs typeface="Roboto" pitchFamily="34" charset="-120"/>
              </a:rPr>
              <a:t>USE LINEAR OR DECISION TREE REGRESSION MODELS FOR FUTURE PREDICTIONS.</a:t>
            </a:r>
            <a:endParaRPr lang="en-US" dirty="0"/>
          </a:p>
        </p:txBody>
      </p:sp>
      <p:sp>
        <p:nvSpPr>
          <p:cNvPr id="15" name="Object 14"/>
          <p:cNvSpPr/>
          <p:nvPr/>
        </p:nvSpPr>
        <p:spPr>
          <a:xfrm>
            <a:off x="9309952" y="4075681"/>
            <a:ext cx="2402869" cy="2304474"/>
          </a:xfrm>
          <a:prstGeom prst="rect">
            <a:avLst/>
          </a:prstGeom>
          <a:solidFill>
            <a:srgbClr val="9AD2CB">
              <a:alpha val="30000"/>
            </a:srgbClr>
          </a:solidFill>
        </p:spPr>
      </p:sp>
      <p:sp>
        <p:nvSpPr>
          <p:cNvPr id="16" name="Object 15"/>
          <p:cNvSpPr/>
          <p:nvPr/>
        </p:nvSpPr>
        <p:spPr>
          <a:xfrm>
            <a:off x="9595631" y="4331436"/>
            <a:ext cx="2119345" cy="412647"/>
          </a:xfrm>
          <a:prstGeom prst="rect">
            <a:avLst/>
          </a:prstGeom>
          <a:noFill/>
        </p:spPr>
        <p:txBody>
          <a:bodyPr wrap="square" lIns="0" tIns="0" rIns="0" bIns="0" rtlCol="0" anchor="t"/>
          <a:lstStyle/>
          <a:p>
            <a:pPr algn="l">
              <a:lnSpc>
                <a:spcPts val="1084"/>
              </a:lnSpc>
              <a:buNone/>
            </a:pPr>
            <a:r>
              <a:rPr lang="en-US" sz="803" b="1" kern="0" spc="80" dirty="0">
                <a:solidFill>
                  <a:srgbClr val="181818">
                    <a:alpha val="80000"/>
                  </a:srgbClr>
                </a:solidFill>
                <a:latin typeface="Roboto" pitchFamily="34" charset="0"/>
                <a:ea typeface="Roboto" pitchFamily="34" charset="-122"/>
                <a:cs typeface="Roboto" pitchFamily="34" charset="-120"/>
              </a:rPr>
              <a:t>MONITOR AND ANALYZE DATA TO IDENTIFY TRENDS/IMPROVEMENT OPPORTUNITIES.</a:t>
            </a:r>
            <a:endParaRPr lang="en-US" dirty="0"/>
          </a:p>
        </p:txBody>
      </p:sp>
      <p:sp>
        <p:nvSpPr>
          <p:cNvPr id="17" name="Object 16"/>
          <p:cNvSpPr/>
          <p:nvPr/>
        </p:nvSpPr>
        <p:spPr>
          <a:xfrm>
            <a:off x="9595632" y="4807402"/>
            <a:ext cx="2042994" cy="550196"/>
          </a:xfrm>
          <a:prstGeom prst="rect">
            <a:avLst/>
          </a:prstGeom>
          <a:noFill/>
        </p:spPr>
        <p:txBody>
          <a:bodyPr wrap="square" lIns="0" tIns="0" rIns="0" bIns="0" rtlCol="0" anchor="t"/>
          <a:lstStyle/>
          <a:p>
            <a:pPr algn="l">
              <a:lnSpc>
                <a:spcPts val="1084"/>
              </a:lnSpc>
              <a:spcBef>
                <a:spcPts val="489"/>
              </a:spcBef>
              <a:buNone/>
            </a:pPr>
            <a:r>
              <a:rPr lang="en-US" sz="803" b="1" kern="0" spc="80" dirty="0">
                <a:solidFill>
                  <a:srgbClr val="181818">
                    <a:alpha val="80000"/>
                  </a:srgbClr>
                </a:solidFill>
                <a:latin typeface="Roboto" pitchFamily="34" charset="0"/>
                <a:ea typeface="Roboto" pitchFamily="34" charset="-122"/>
                <a:cs typeface="Roboto" pitchFamily="34" charset="-120"/>
              </a:rPr>
              <a:t>DATA-DRIVEN INSIGHTS ENABLE INFORMED DECISIONS FOR IMPROVED PERFORMANCE AND INCREASED REVENUE.</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0" y="0"/>
            <a:ext cx="0" cy="274320"/>
          </a:xfrm>
          <a:prstGeom prst="rect">
            <a:avLst/>
          </a:prstGeom>
          <a:noFill/>
        </p:spPr>
      </p:sp>
      <p:sp>
        <p:nvSpPr>
          <p:cNvPr id="4" name="Object 3"/>
          <p:cNvSpPr/>
          <p:nvPr/>
        </p:nvSpPr>
        <p:spPr>
          <a:xfrm>
            <a:off x="476131" y="422566"/>
            <a:ext cx="12188952" cy="507046"/>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Action Plan</a:t>
            </a:r>
            <a:endParaRPr lang="en-US" dirty="0"/>
          </a:p>
        </p:txBody>
      </p:sp>
      <p:pic>
        <p:nvPicPr>
          <p:cNvPr id="5" name="Object 4" descr="preencoded.png"/>
          <p:cNvPicPr>
            <a:picLocks noChangeAspect="1"/>
          </p:cNvPicPr>
          <p:nvPr/>
        </p:nvPicPr>
        <p:blipFill>
          <a:blip r:embed="rId5"/>
          <a:srcRect l="9643" r="54395"/>
          <a:stretch/>
        </p:blipFill>
        <p:spPr>
          <a:xfrm>
            <a:off x="9128455" y="1580755"/>
            <a:ext cx="2593889" cy="4808922"/>
          </a:xfrm>
          <a:prstGeom prst="rect">
            <a:avLst/>
          </a:prstGeom>
        </p:spPr>
      </p:pic>
      <p:pic>
        <p:nvPicPr>
          <p:cNvPr id="6" name="Object 5"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6131" y="1961560"/>
            <a:ext cx="6742014" cy="799900"/>
          </a:xfrm>
          <a:prstGeom prst="rect">
            <a:avLst/>
          </a:prstGeom>
        </p:spPr>
      </p:pic>
      <p:sp>
        <p:nvSpPr>
          <p:cNvPr id="7" name="Object 6"/>
          <p:cNvSpPr/>
          <p:nvPr/>
        </p:nvSpPr>
        <p:spPr>
          <a:xfrm>
            <a:off x="666583" y="2137530"/>
            <a:ext cx="6725201" cy="431494"/>
          </a:xfrm>
          <a:prstGeom prst="rect">
            <a:avLst/>
          </a:prstGeom>
          <a:noFill/>
        </p:spPr>
        <p:txBody>
          <a:bodyPr wrap="square" lIns="0" tIns="0" rIns="0" bIns="0" rtlCol="0" anchor="ctr"/>
          <a:lstStyle/>
          <a:p>
            <a:pPr algn="l">
              <a:lnSpc>
                <a:spcPts val="1133"/>
              </a:lnSpc>
              <a:buNone/>
            </a:pPr>
            <a:r>
              <a:rPr lang="en-US" sz="840" b="1" kern="0" spc="84" dirty="0">
                <a:solidFill>
                  <a:srgbClr val="181818">
                    <a:alpha val="80000"/>
                  </a:srgbClr>
                </a:solidFill>
                <a:latin typeface="Roboto" pitchFamily="34" charset="0"/>
                <a:ea typeface="Roboto" pitchFamily="34" charset="-122"/>
                <a:cs typeface="Roboto" pitchFamily="34" charset="-120"/>
              </a:rPr>
              <a:t>INCREASE INVESTMENT IN DIGITAL MEDIA: </a:t>
            </a:r>
            <a:r>
              <a:rPr lang="en-US" sz="840" kern="0" spc="84" dirty="0">
                <a:solidFill>
                  <a:srgbClr val="181818">
                    <a:alpha val="80000"/>
                  </a:srgbClr>
                </a:solidFill>
                <a:latin typeface="Roboto" pitchFamily="34" charset="0"/>
                <a:ea typeface="Roboto" pitchFamily="34" charset="-122"/>
                <a:cs typeface="Roboto" pitchFamily="34" charset="-120"/>
              </a:rPr>
              <a:t>INCREASING DIGITAL MEDIA SPEND COULD IMPROVE ONLINE VISIBILITY, ATTRACT MORE CUSTOMERS, AND INCREASE WEBSITE TRAFFIC, CONVERSIONS, AND REVENUE.</a:t>
            </a:r>
            <a:endParaRPr lang="en-US" dirty="0"/>
          </a:p>
        </p:txBody>
      </p:sp>
      <p:pic>
        <p:nvPicPr>
          <p:cNvPr id="8" name="Object 7"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6131" y="3042279"/>
            <a:ext cx="8275156" cy="799900"/>
          </a:xfrm>
          <a:prstGeom prst="rect">
            <a:avLst/>
          </a:prstGeom>
        </p:spPr>
      </p:pic>
      <p:sp>
        <p:nvSpPr>
          <p:cNvPr id="9" name="Object 8"/>
          <p:cNvSpPr/>
          <p:nvPr/>
        </p:nvSpPr>
        <p:spPr>
          <a:xfrm>
            <a:off x="666583" y="3218348"/>
            <a:ext cx="7749448" cy="431494"/>
          </a:xfrm>
          <a:prstGeom prst="rect">
            <a:avLst/>
          </a:prstGeom>
          <a:noFill/>
        </p:spPr>
        <p:txBody>
          <a:bodyPr wrap="square" lIns="0" tIns="0" rIns="0" bIns="0" rtlCol="0" anchor="ctr"/>
          <a:lstStyle/>
          <a:p>
            <a:pPr algn="l">
              <a:lnSpc>
                <a:spcPts val="1133"/>
              </a:lnSpc>
              <a:buNone/>
            </a:pPr>
            <a:r>
              <a:rPr lang="en-US" sz="840" b="1" kern="0" spc="84" dirty="0">
                <a:solidFill>
                  <a:srgbClr val="181818">
                    <a:alpha val="80000"/>
                  </a:srgbClr>
                </a:solidFill>
                <a:latin typeface="Roboto" pitchFamily="34" charset="0"/>
                <a:ea typeface="Roboto" pitchFamily="34" charset="-122"/>
                <a:cs typeface="Roboto" pitchFamily="34" charset="-120"/>
              </a:rPr>
              <a:t>OPTIMIZE THE WEBSITE: PERFORMING </a:t>
            </a:r>
            <a:r>
              <a:rPr lang="en-US" sz="840" kern="0" spc="84" dirty="0">
                <a:solidFill>
                  <a:srgbClr val="181818">
                    <a:alpha val="80000"/>
                  </a:srgbClr>
                </a:solidFill>
                <a:latin typeface="Roboto" pitchFamily="34" charset="0"/>
                <a:ea typeface="Roboto" pitchFamily="34" charset="-122"/>
                <a:cs typeface="Roboto" pitchFamily="34" charset="-120"/>
              </a:rPr>
              <a:t>A/B TESTING AND USER RESEARCH TO IDENTIFY AREAS OF IMPROVEMENT CAN LEAD TO HIGHER CONVERSION RATES, SINCE THEY WERE FOUND TO BE POSITIVELY CORRELATED WITH WEBSITE TRAFFIC. NECESSARY CHANGES SHOULD BE MADE TO OPTIMIZE THE WEBSITE FOR USER EXPERIENCE AND EASE OF USE.</a:t>
            </a:r>
            <a:endParaRPr lang="en-US" dirty="0"/>
          </a:p>
        </p:txBody>
      </p:sp>
      <p:pic>
        <p:nvPicPr>
          <p:cNvPr id="10" name="Object 9"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6131" y="4123162"/>
            <a:ext cx="6742014" cy="799900"/>
          </a:xfrm>
          <a:prstGeom prst="rect">
            <a:avLst/>
          </a:prstGeom>
        </p:spPr>
      </p:pic>
      <p:sp>
        <p:nvSpPr>
          <p:cNvPr id="11" name="Object 10"/>
          <p:cNvSpPr/>
          <p:nvPr/>
        </p:nvSpPr>
        <p:spPr>
          <a:xfrm>
            <a:off x="666584" y="4227745"/>
            <a:ext cx="6302388" cy="575325"/>
          </a:xfrm>
          <a:prstGeom prst="rect">
            <a:avLst/>
          </a:prstGeom>
          <a:noFill/>
        </p:spPr>
        <p:txBody>
          <a:bodyPr wrap="square" lIns="0" tIns="0" rIns="0" bIns="0" rtlCol="0" anchor="ctr"/>
          <a:lstStyle/>
          <a:p>
            <a:pPr algn="l">
              <a:lnSpc>
                <a:spcPts val="1133"/>
              </a:lnSpc>
              <a:buNone/>
            </a:pPr>
            <a:r>
              <a:rPr lang="en-US" sz="840" b="1" kern="0" spc="84" dirty="0">
                <a:solidFill>
                  <a:srgbClr val="181818">
                    <a:alpha val="80000"/>
                  </a:srgbClr>
                </a:solidFill>
                <a:latin typeface="Roboto" pitchFamily="34" charset="0"/>
                <a:ea typeface="Roboto" pitchFamily="34" charset="-122"/>
                <a:cs typeface="Roboto" pitchFamily="34" charset="-120"/>
              </a:rPr>
              <a:t>FOCUS ON HIGH-TRAFFIC PERIODS: </a:t>
            </a:r>
            <a:r>
              <a:rPr lang="en-US" sz="840" kern="0" spc="84" dirty="0">
                <a:solidFill>
                  <a:srgbClr val="181818">
                    <a:alpha val="80000"/>
                  </a:srgbClr>
                </a:solidFill>
                <a:latin typeface="Roboto" pitchFamily="34" charset="0"/>
                <a:ea typeface="Roboto" pitchFamily="34" charset="-122"/>
                <a:cs typeface="Roboto" pitchFamily="34" charset="-120"/>
              </a:rPr>
              <a:t>ANALYSIS SHOWED THAT WEBSITE TRAFFIC AND REVENUE INCREASE DURING CERTAIN PERIODS SUCH AS THE HOLIDAY SEASON, ALLOWING THE COMPANY TO PLAN AND EXECUTE TARGETED CAMPAIGNS TO TAKE ADVANTAGE OF THE INCREASED TRAFFIC AND POTENTIAL REVENUE.</a:t>
            </a:r>
            <a:endParaRPr lang="en-US" dirty="0"/>
          </a:p>
        </p:txBody>
      </p:sp>
      <p:pic>
        <p:nvPicPr>
          <p:cNvPr id="12" name="Object 11"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6131" y="5203881"/>
            <a:ext cx="7322894" cy="799900"/>
          </a:xfrm>
          <a:prstGeom prst="rect">
            <a:avLst/>
          </a:prstGeom>
        </p:spPr>
      </p:pic>
      <p:sp>
        <p:nvSpPr>
          <p:cNvPr id="13" name="Object 12"/>
          <p:cNvSpPr/>
          <p:nvPr/>
        </p:nvSpPr>
        <p:spPr>
          <a:xfrm>
            <a:off x="666584" y="5379982"/>
            <a:ext cx="7048112" cy="431494"/>
          </a:xfrm>
          <a:prstGeom prst="rect">
            <a:avLst/>
          </a:prstGeom>
          <a:noFill/>
        </p:spPr>
        <p:txBody>
          <a:bodyPr wrap="square" lIns="0" tIns="0" rIns="0" bIns="0" rtlCol="0" anchor="ctr"/>
          <a:lstStyle/>
          <a:p>
            <a:pPr algn="l">
              <a:lnSpc>
                <a:spcPts val="1133"/>
              </a:lnSpc>
              <a:buNone/>
            </a:pPr>
            <a:r>
              <a:rPr lang="en-US" sz="840" b="1" kern="0" spc="84" dirty="0">
                <a:solidFill>
                  <a:srgbClr val="181818">
                    <a:alpha val="80000"/>
                  </a:srgbClr>
                </a:solidFill>
                <a:latin typeface="Roboto" pitchFamily="34" charset="0"/>
                <a:ea typeface="Roboto" pitchFamily="34" charset="-122"/>
                <a:cs typeface="Roboto" pitchFamily="34" charset="-120"/>
              </a:rPr>
              <a:t>MONITOR AND ANALYZE DATA REGULARLY: </a:t>
            </a:r>
            <a:r>
              <a:rPr lang="en-US" sz="840" kern="0" spc="84" dirty="0">
                <a:solidFill>
                  <a:srgbClr val="181818">
                    <a:alpha val="80000"/>
                  </a:srgbClr>
                </a:solidFill>
                <a:latin typeface="Roboto" pitchFamily="34" charset="0"/>
                <a:ea typeface="Roboto" pitchFamily="34" charset="-122"/>
                <a:cs typeface="Roboto" pitchFamily="34" charset="-120"/>
              </a:rPr>
              <a:t>THE COMPANY SHOULD REGULARLY MONITOR AND ANALYZE DATA TO IDENTIFY TRENDS AND PATTERNS, ADJUST STRATEGIES, AND STAY COMPETITIVE TO MAKE INFORMED DECISIONS AND MAXIMIZE ROI.</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90357" y="3203171"/>
            <a:ext cx="2608173" cy="507046"/>
          </a:xfrm>
          <a:prstGeom prst="rect">
            <a:avLst/>
          </a:prstGeom>
          <a:noFill/>
        </p:spPr>
        <p:txBody>
          <a:bodyPr wrap="square" lIns="0" tIns="0" rIns="0" bIns="0" rtlCol="0" anchor="t"/>
          <a:lstStyle/>
          <a:p>
            <a:pPr algn="ctr">
              <a:lnSpc>
                <a:spcPts val="3994"/>
              </a:lnSpc>
              <a:buNone/>
            </a:pPr>
            <a:r>
              <a:rPr lang="en-US" sz="3750" b="1" dirty="0">
                <a:solidFill>
                  <a:srgbClr val="004F98"/>
                </a:solidFill>
                <a:latin typeface="Playfair Display" pitchFamily="34" charset="0"/>
                <a:ea typeface="Playfair Display" pitchFamily="34" charset="-122"/>
                <a:cs typeface="Playfair Display" pitchFamily="34" charset="-120"/>
              </a:rPr>
              <a:t>Thank you</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6865808"/>
          </a:xfrm>
          <a:prstGeom prst="rect">
            <a:avLst/>
          </a:prstGeom>
        </p:spPr>
      </p:pic>
      <p:sp>
        <p:nvSpPr>
          <p:cNvPr id="3" name="Object 2"/>
          <p:cNvSpPr/>
          <p:nvPr/>
        </p:nvSpPr>
        <p:spPr>
          <a:xfrm>
            <a:off x="706951" y="1259019"/>
            <a:ext cx="2821671" cy="1521139"/>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Website Conversion Analysis</a:t>
            </a:r>
            <a:endParaRPr lang="en-US" dirty="0"/>
          </a:p>
        </p:txBody>
      </p:sp>
      <p:sp>
        <p:nvSpPr>
          <p:cNvPr id="4" name="Object 3"/>
          <p:cNvSpPr/>
          <p:nvPr/>
        </p:nvSpPr>
        <p:spPr>
          <a:xfrm>
            <a:off x="706951" y="2869102"/>
            <a:ext cx="3425250" cy="315933"/>
          </a:xfrm>
          <a:prstGeom prst="rect">
            <a:avLst/>
          </a:prstGeom>
          <a:noFill/>
        </p:spPr>
        <p:txBody>
          <a:bodyPr wrap="square" lIns="0" tIns="0" rIns="0" bIns="0" rtlCol="0" anchor="t"/>
          <a:lstStyle/>
          <a:p>
            <a:pPr algn="l">
              <a:lnSpc>
                <a:spcPts val="2489"/>
              </a:lnSpc>
              <a:spcBef>
                <a:spcPts val="688"/>
              </a:spcBef>
              <a:buNone/>
            </a:pPr>
            <a:r>
              <a:rPr lang="en-US" sz="1594" kern="0" spc="48" dirty="0">
                <a:solidFill>
                  <a:srgbClr val="2896BB"/>
                </a:solidFill>
                <a:latin typeface="Roboto" pitchFamily="34" charset="0"/>
                <a:ea typeface="Roboto" pitchFamily="34" charset="-122"/>
                <a:cs typeface="Roboto" pitchFamily="34" charset="-120"/>
              </a:rPr>
              <a:t>Key Business considerations </a:t>
            </a:r>
            <a:endParaRPr lang="en-US" dirty="0"/>
          </a:p>
        </p:txBody>
      </p:sp>
      <p:sp>
        <p:nvSpPr>
          <p:cNvPr id="5" name="Object 4"/>
          <p:cNvSpPr/>
          <p:nvPr/>
        </p:nvSpPr>
        <p:spPr>
          <a:xfrm>
            <a:off x="4456922" y="1259019"/>
            <a:ext cx="7258947" cy="910104"/>
          </a:xfrm>
          <a:prstGeom prst="rect">
            <a:avLst/>
          </a:prstGeom>
          <a:noFill/>
        </p:spPr>
        <p:txBody>
          <a:bodyPr wrap="square" lIns="0" tIns="0" rIns="0" bIns="0" rtlCol="0" anchor="t"/>
          <a:lstStyle/>
          <a:p>
            <a:pPr algn="l">
              <a:lnSpc>
                <a:spcPts val="2390"/>
              </a:lnSpc>
              <a:buNone/>
            </a:pPr>
            <a:r>
              <a:rPr lang="en-US" sz="1530" b="1" kern="0" spc="46" dirty="0">
                <a:solidFill>
                  <a:srgbClr val="2896BB"/>
                </a:solidFill>
                <a:latin typeface="Roboto" pitchFamily="34" charset="0"/>
                <a:ea typeface="Roboto" pitchFamily="34" charset="-122"/>
                <a:cs typeface="Roboto" pitchFamily="34" charset="-120"/>
              </a:rPr>
              <a:t>Demonstrate Effectiveness of the media campaigns</a:t>
            </a:r>
            <a:r>
              <a:rPr lang="en-US" sz="1530" kern="0" spc="46" dirty="0">
                <a:solidFill>
                  <a:srgbClr val="2896BB"/>
                </a:solidFill>
                <a:latin typeface="Roboto" pitchFamily="34" charset="0"/>
                <a:ea typeface="Roboto" pitchFamily="34" charset="-122"/>
                <a:cs typeface="Roboto" pitchFamily="34" charset="-120"/>
              </a:rPr>
              <a:t> - Analyzing impressions, clicks, media cost, and conversion rate to identify best-performing campaigns &amp; areas needing improvement.</a:t>
            </a:r>
            <a:endParaRPr lang="en-US" dirty="0"/>
          </a:p>
        </p:txBody>
      </p:sp>
      <p:sp>
        <p:nvSpPr>
          <p:cNvPr id="6" name="Object 5"/>
          <p:cNvSpPr/>
          <p:nvPr/>
        </p:nvSpPr>
        <p:spPr>
          <a:xfrm>
            <a:off x="4456922" y="2289148"/>
            <a:ext cx="7258947" cy="910104"/>
          </a:xfrm>
          <a:prstGeom prst="rect">
            <a:avLst/>
          </a:prstGeom>
          <a:noFill/>
        </p:spPr>
        <p:txBody>
          <a:bodyPr wrap="square" lIns="0" tIns="0" rIns="0" bIns="0" rtlCol="0" anchor="t"/>
          <a:lstStyle/>
          <a:p>
            <a:pPr algn="l">
              <a:lnSpc>
                <a:spcPts val="2390"/>
              </a:lnSpc>
              <a:spcBef>
                <a:spcPts val="928"/>
              </a:spcBef>
              <a:buNone/>
            </a:pPr>
            <a:r>
              <a:rPr lang="en-US" sz="1530" b="1" kern="0" spc="46" dirty="0">
                <a:solidFill>
                  <a:srgbClr val="2896BB"/>
                </a:solidFill>
                <a:latin typeface="Roboto" pitchFamily="34" charset="0"/>
                <a:ea typeface="Roboto" pitchFamily="34" charset="-122"/>
                <a:cs typeface="Roboto" pitchFamily="34" charset="-120"/>
              </a:rPr>
              <a:t>Analyse the correlation between website traffic, website conversions, and total revenue</a:t>
            </a:r>
            <a:r>
              <a:rPr lang="en-US" sz="1530" kern="0" spc="46" dirty="0">
                <a:solidFill>
                  <a:srgbClr val="2896BB"/>
                </a:solidFill>
                <a:latin typeface="Roboto" pitchFamily="34" charset="0"/>
                <a:ea typeface="Roboto" pitchFamily="34" charset="-122"/>
                <a:cs typeface="Roboto" pitchFamily="34" charset="-120"/>
              </a:rPr>
              <a:t> -  Identify website effectiveness in driving sales; assess design, user experience, and marketing strategies to improve.</a:t>
            </a:r>
            <a:endParaRPr lang="en-US" dirty="0"/>
          </a:p>
        </p:txBody>
      </p:sp>
      <p:sp>
        <p:nvSpPr>
          <p:cNvPr id="7" name="Object 6"/>
          <p:cNvSpPr/>
          <p:nvPr/>
        </p:nvSpPr>
        <p:spPr>
          <a:xfrm>
            <a:off x="4456922" y="3319278"/>
            <a:ext cx="7258947" cy="606736"/>
          </a:xfrm>
          <a:prstGeom prst="rect">
            <a:avLst/>
          </a:prstGeom>
          <a:noFill/>
        </p:spPr>
        <p:txBody>
          <a:bodyPr wrap="square" lIns="0" tIns="0" rIns="0" bIns="0" rtlCol="0" anchor="t"/>
          <a:lstStyle/>
          <a:p>
            <a:pPr algn="l">
              <a:lnSpc>
                <a:spcPts val="2390"/>
              </a:lnSpc>
              <a:spcBef>
                <a:spcPts val="928"/>
              </a:spcBef>
              <a:buNone/>
            </a:pPr>
            <a:r>
              <a:rPr lang="en-US" sz="1530" b="1" kern="0" spc="46" dirty="0">
                <a:solidFill>
                  <a:srgbClr val="2896BB"/>
                </a:solidFill>
                <a:latin typeface="Roboto" pitchFamily="34" charset="0"/>
                <a:ea typeface="Roboto" pitchFamily="34" charset="-122"/>
                <a:cs typeface="Roboto" pitchFamily="34" charset="-120"/>
              </a:rPr>
              <a:t>Use the conversion rate data -</a:t>
            </a:r>
            <a:r>
              <a:rPr lang="en-US" sz="1530" kern="0" spc="46" dirty="0">
                <a:solidFill>
                  <a:srgbClr val="2896BB"/>
                </a:solidFill>
                <a:latin typeface="Roboto" pitchFamily="34" charset="0"/>
                <a:ea typeface="Roboto" pitchFamily="34" charset="-122"/>
                <a:cs typeface="Roboto" pitchFamily="34" charset="-120"/>
              </a:rPr>
              <a:t> Identify best-performing weeks and analyse contributing factors to help replicate successful strategies.</a:t>
            </a:r>
            <a:endParaRPr lang="en-US" dirty="0"/>
          </a:p>
        </p:txBody>
      </p:sp>
      <p:sp>
        <p:nvSpPr>
          <p:cNvPr id="8" name="Object 7"/>
          <p:cNvSpPr/>
          <p:nvPr/>
        </p:nvSpPr>
        <p:spPr>
          <a:xfrm>
            <a:off x="4456922" y="4046039"/>
            <a:ext cx="7258947" cy="1213473"/>
          </a:xfrm>
          <a:prstGeom prst="rect">
            <a:avLst/>
          </a:prstGeom>
          <a:noFill/>
        </p:spPr>
        <p:txBody>
          <a:bodyPr wrap="square" lIns="0" tIns="0" rIns="0" bIns="0" rtlCol="0" anchor="t"/>
          <a:lstStyle/>
          <a:p>
            <a:pPr algn="l">
              <a:lnSpc>
                <a:spcPts val="2390"/>
              </a:lnSpc>
              <a:spcBef>
                <a:spcPts val="928"/>
              </a:spcBef>
              <a:buNone/>
            </a:pPr>
            <a:r>
              <a:rPr lang="en-US" sz="1530" b="1" kern="0" spc="46" dirty="0">
                <a:solidFill>
                  <a:srgbClr val="2896BB"/>
                </a:solidFill>
                <a:latin typeface="Roboto" pitchFamily="34" charset="0"/>
                <a:ea typeface="Roboto" pitchFamily="34" charset="-122"/>
                <a:cs typeface="Roboto" pitchFamily="34" charset="-120"/>
              </a:rPr>
              <a:t>Use the data to forecast the media cost required to generate a particular revenue target, such as $10 million</a:t>
            </a:r>
            <a:r>
              <a:rPr lang="en-US" sz="1530" kern="0" spc="46" dirty="0">
                <a:solidFill>
                  <a:srgbClr val="2896BB"/>
                </a:solidFill>
                <a:latin typeface="Roboto" pitchFamily="34" charset="0"/>
                <a:ea typeface="Roboto" pitchFamily="34" charset="-122"/>
                <a:cs typeface="Roboto" pitchFamily="34" charset="-120"/>
              </a:rPr>
              <a:t> - Analyze media cost-website conversions-total revenue relationship to identify conversion rate to reach revenue target.</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42689"/>
          </a:xfrm>
          <a:prstGeom prst="rect">
            <a:avLst/>
          </a:prstGeom>
        </p:spPr>
      </p:pic>
      <p:sp>
        <p:nvSpPr>
          <p:cNvPr id="3" name="Object 2"/>
          <p:cNvSpPr/>
          <p:nvPr/>
        </p:nvSpPr>
        <p:spPr>
          <a:xfrm>
            <a:off x="476131" y="417276"/>
            <a:ext cx="12188952" cy="557635"/>
          </a:xfrm>
          <a:prstGeom prst="rect">
            <a:avLst/>
          </a:prstGeom>
          <a:noFill/>
        </p:spPr>
        <p:txBody>
          <a:bodyPr wrap="square" lIns="0" tIns="0" rIns="0" bIns="0" rtlCol="0" anchor="t"/>
          <a:lstStyle/>
          <a:p>
            <a:pPr algn="l">
              <a:lnSpc>
                <a:spcPts val="4393"/>
              </a:lnSpc>
              <a:buNone/>
            </a:pPr>
            <a:r>
              <a:rPr lang="en-US" sz="4125" dirty="0">
                <a:solidFill>
                  <a:srgbClr val="004F98"/>
                </a:solidFill>
                <a:latin typeface="Playfair Display" pitchFamily="34" charset="0"/>
                <a:ea typeface="Playfair Display" pitchFamily="34" charset="-122"/>
                <a:cs typeface="Playfair Display" pitchFamily="34" charset="-120"/>
              </a:rPr>
              <a:t>Business Question</a:t>
            </a:r>
            <a:endParaRPr lang="en-US" dirty="0"/>
          </a:p>
        </p:txBody>
      </p:sp>
      <p:sp>
        <p:nvSpPr>
          <p:cNvPr id="4" name="Object 3"/>
          <p:cNvSpPr/>
          <p:nvPr/>
        </p:nvSpPr>
        <p:spPr>
          <a:xfrm>
            <a:off x="476131" y="1867161"/>
            <a:ext cx="10997839" cy="1064847"/>
          </a:xfrm>
          <a:prstGeom prst="rect">
            <a:avLst/>
          </a:prstGeom>
          <a:noFill/>
        </p:spPr>
        <p:txBody>
          <a:bodyPr wrap="square" lIns="0" tIns="0" rIns="0" bIns="0" rtlCol="0" anchor="t"/>
          <a:lstStyle/>
          <a:p>
            <a:pPr algn="ctr">
              <a:lnSpc>
                <a:spcPts val="2795"/>
              </a:lnSpc>
              <a:buNone/>
            </a:pPr>
            <a:r>
              <a:rPr lang="en-US" sz="2625" b="1" dirty="0">
                <a:solidFill>
                  <a:srgbClr val="7AB726"/>
                </a:solidFill>
                <a:latin typeface="Playfair Display" pitchFamily="34" charset="0"/>
                <a:ea typeface="Playfair Display" pitchFamily="34" charset="-122"/>
                <a:cs typeface="Playfair Display" pitchFamily="34" charset="-120"/>
              </a:rPr>
              <a:t>"Demonstrate prediction on number of Impressions, Clicks, and Media cost is required to achieve a revenue target of $10 million for our business"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71257"/>
          </a:xfrm>
          <a:prstGeom prst="rect">
            <a:avLst/>
          </a:prstGeom>
        </p:spPr>
      </p:pic>
      <p:sp>
        <p:nvSpPr>
          <p:cNvPr id="3" name="Object 2"/>
          <p:cNvSpPr/>
          <p:nvPr/>
        </p:nvSpPr>
        <p:spPr>
          <a:xfrm>
            <a:off x="476131" y="411986"/>
            <a:ext cx="12188952" cy="608390"/>
          </a:xfrm>
          <a:prstGeom prst="rect">
            <a:avLst/>
          </a:prstGeom>
          <a:noFill/>
        </p:spPr>
        <p:txBody>
          <a:bodyPr wrap="square" lIns="0" tIns="0" rIns="0" bIns="0" rtlCol="0" anchor="t"/>
          <a:lstStyle/>
          <a:p>
            <a:pPr algn="l">
              <a:lnSpc>
                <a:spcPts val="4793"/>
              </a:lnSpc>
              <a:buNone/>
            </a:pPr>
            <a:r>
              <a:rPr lang="en-US" sz="4500" dirty="0">
                <a:solidFill>
                  <a:srgbClr val="004F98"/>
                </a:solidFill>
                <a:latin typeface="Playfair Display" pitchFamily="34" charset="0"/>
                <a:ea typeface="Playfair Display" pitchFamily="34" charset="-122"/>
                <a:cs typeface="Playfair Display" pitchFamily="34" charset="-120"/>
              </a:rPr>
              <a:t> Data Pipeline</a:t>
            </a:r>
            <a:endParaRPr lang="en-US" dirty="0"/>
          </a:p>
        </p:txBody>
      </p:sp>
      <p:pic>
        <p:nvPicPr>
          <p:cNvPr id="4" name="Object 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36" y="3998416"/>
            <a:ext cx="12227042" cy="47613"/>
          </a:xfrm>
          <a:prstGeom prst="rect">
            <a:avLst/>
          </a:prstGeom>
        </p:spPr>
      </p:pic>
      <p:pic>
        <p:nvPicPr>
          <p:cNvPr id="5" name="Object 4"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26068" y="3100909"/>
            <a:ext cx="38090" cy="933217"/>
          </a:xfrm>
          <a:prstGeom prst="rect">
            <a:avLst/>
          </a:prstGeom>
        </p:spPr>
      </p:pic>
      <p:pic>
        <p:nvPicPr>
          <p:cNvPr id="6" name="Object 5"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78455" y="3950802"/>
            <a:ext cx="133317" cy="133317"/>
          </a:xfrm>
          <a:prstGeom prst="rect">
            <a:avLst/>
          </a:prstGeom>
        </p:spPr>
      </p:pic>
      <p:pic>
        <p:nvPicPr>
          <p:cNvPr id="7" name="Object 6" descr="preencoded.png"/>
          <p:cNvPicPr>
            <a:picLocks noChangeAspect="1"/>
          </p:cNvPicPr>
          <p:nvPr/>
        </p:nvPicPr>
        <p:blipFill>
          <a:blip r:embed="rId7">
            <a:extLst>
              <a:ext uri="{96DAC541-7B7A-43D3-8B79-37D633B846F1}">
                <asvg:svgBlip xmlns:asvg="http://schemas.microsoft.com/office/drawing/2016/SVG/main" r:embed="rId11"/>
              </a:ext>
            </a:extLst>
          </a:blip>
          <a:stretch>
            <a:fillRect/>
          </a:stretch>
        </p:blipFill>
        <p:spPr>
          <a:xfrm>
            <a:off x="3467282" y="3998416"/>
            <a:ext cx="38090" cy="933217"/>
          </a:xfrm>
          <a:prstGeom prst="rect">
            <a:avLst/>
          </a:prstGeom>
        </p:spPr>
      </p:pic>
      <p:pic>
        <p:nvPicPr>
          <p:cNvPr id="8" name="Object 7"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19669" y="3950802"/>
            <a:ext cx="133317" cy="133317"/>
          </a:xfrm>
          <a:prstGeom prst="rect">
            <a:avLst/>
          </a:prstGeom>
        </p:spPr>
      </p:pic>
      <p:pic>
        <p:nvPicPr>
          <p:cNvPr id="9" name="Object 8" descr="preencoded.png"/>
          <p:cNvPicPr>
            <a:picLocks noChangeAspect="1"/>
          </p:cNvPicPr>
          <p:nvPr/>
        </p:nvPicPr>
        <p:blipFill>
          <a:blip r:embed="rId7">
            <a:extLst>
              <a:ext uri="{96DAC541-7B7A-43D3-8B79-37D633B846F1}">
                <asvg:svgBlip xmlns:asvg="http://schemas.microsoft.com/office/drawing/2016/SVG/main" r:embed="rId14"/>
              </a:ext>
            </a:extLst>
          </a:blip>
          <a:stretch>
            <a:fillRect/>
          </a:stretch>
        </p:blipFill>
        <p:spPr>
          <a:xfrm>
            <a:off x="5208582" y="3100909"/>
            <a:ext cx="38090" cy="933217"/>
          </a:xfrm>
          <a:prstGeom prst="rect">
            <a:avLst/>
          </a:prstGeom>
        </p:spPr>
      </p:pic>
      <p:pic>
        <p:nvPicPr>
          <p:cNvPr id="10" name="Object 9"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60969" y="3950802"/>
            <a:ext cx="133317" cy="133317"/>
          </a:xfrm>
          <a:prstGeom prst="rect">
            <a:avLst/>
          </a:prstGeom>
        </p:spPr>
      </p:pic>
      <p:pic>
        <p:nvPicPr>
          <p:cNvPr id="11" name="Object 10" descr="preencoded.png"/>
          <p:cNvPicPr>
            <a:picLocks noChangeAspect="1"/>
          </p:cNvPicPr>
          <p:nvPr/>
        </p:nvPicPr>
        <p:blipFill>
          <a:blip r:embed="rId7">
            <a:extLst>
              <a:ext uri="{96DAC541-7B7A-43D3-8B79-37D633B846F1}">
                <asvg:svgBlip xmlns:asvg="http://schemas.microsoft.com/office/drawing/2016/SVG/main" r:embed="rId17"/>
              </a:ext>
            </a:extLst>
          </a:blip>
          <a:stretch>
            <a:fillRect/>
          </a:stretch>
        </p:blipFill>
        <p:spPr>
          <a:xfrm>
            <a:off x="6949897" y="3998416"/>
            <a:ext cx="38090" cy="933217"/>
          </a:xfrm>
          <a:prstGeom prst="rect">
            <a:avLst/>
          </a:prstGeom>
        </p:spPr>
      </p:pic>
      <p:pic>
        <p:nvPicPr>
          <p:cNvPr id="12" name="Object 11" descr="preencoded.png"/>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02284" y="3950802"/>
            <a:ext cx="133317" cy="133317"/>
          </a:xfrm>
          <a:prstGeom prst="rect">
            <a:avLst/>
          </a:prstGeom>
        </p:spPr>
      </p:pic>
      <p:pic>
        <p:nvPicPr>
          <p:cNvPr id="13" name="Object 12" descr="preencoded.png"/>
          <p:cNvPicPr>
            <a:picLocks noChangeAspect="1"/>
          </p:cNvPicPr>
          <p:nvPr/>
        </p:nvPicPr>
        <p:blipFill>
          <a:blip r:embed="rId7">
            <a:extLst>
              <a:ext uri="{96DAC541-7B7A-43D3-8B79-37D633B846F1}">
                <asvg:svgBlip xmlns:asvg="http://schemas.microsoft.com/office/drawing/2016/SVG/main" r:embed="rId20"/>
              </a:ext>
            </a:extLst>
          </a:blip>
          <a:stretch>
            <a:fillRect/>
          </a:stretch>
        </p:blipFill>
        <p:spPr>
          <a:xfrm>
            <a:off x="8691197" y="3100909"/>
            <a:ext cx="38090" cy="933217"/>
          </a:xfrm>
          <a:prstGeom prst="rect">
            <a:avLst/>
          </a:prstGeom>
        </p:spPr>
      </p:pic>
      <p:pic>
        <p:nvPicPr>
          <p:cNvPr id="14" name="Object 13" descr="preencoded.png"/>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643584" y="3950802"/>
            <a:ext cx="133317" cy="133317"/>
          </a:xfrm>
          <a:prstGeom prst="rect">
            <a:avLst/>
          </a:prstGeom>
        </p:spPr>
      </p:pic>
      <p:pic>
        <p:nvPicPr>
          <p:cNvPr id="15" name="Object 14" descr="preencoded.png"/>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594418" y="3998416"/>
            <a:ext cx="38090" cy="1656936"/>
          </a:xfrm>
          <a:prstGeom prst="rect">
            <a:avLst/>
          </a:prstGeom>
        </p:spPr>
      </p:pic>
      <p:pic>
        <p:nvPicPr>
          <p:cNvPr id="16" name="Object 15" descr="preencoded.png"/>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546805" y="3950802"/>
            <a:ext cx="133317" cy="133317"/>
          </a:xfrm>
          <a:prstGeom prst="rect">
            <a:avLst/>
          </a:prstGeom>
        </p:spPr>
      </p:pic>
      <p:pic>
        <p:nvPicPr>
          <p:cNvPr id="17" name="Object 16" descr="preencoded.png"/>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584954" y="2714277"/>
            <a:ext cx="314246" cy="257111"/>
          </a:xfrm>
          <a:prstGeom prst="rect">
            <a:avLst/>
          </a:prstGeom>
        </p:spPr>
      </p:pic>
      <p:sp>
        <p:nvSpPr>
          <p:cNvPr id="18" name="Object 17"/>
          <p:cNvSpPr/>
          <p:nvPr/>
        </p:nvSpPr>
        <p:spPr>
          <a:xfrm>
            <a:off x="2122184" y="2726511"/>
            <a:ext cx="1791096" cy="215747"/>
          </a:xfrm>
          <a:prstGeom prst="rect">
            <a:avLst/>
          </a:prstGeom>
          <a:noFill/>
        </p:spPr>
        <p:txBody>
          <a:bodyPr wrap="square" lIns="0" tIns="0" rIns="0" bIns="0" rtlCol="0" anchor="t"/>
          <a:lstStyle/>
          <a:p>
            <a:pPr algn="l">
              <a:lnSpc>
                <a:spcPts val="1700"/>
              </a:lnSpc>
              <a:buNone/>
            </a:pPr>
            <a:r>
              <a:rPr lang="en-US" sz="1260" b="1" kern="0" spc="126" dirty="0">
                <a:solidFill>
                  <a:srgbClr val="2896BB"/>
                </a:solidFill>
                <a:latin typeface="Roboto" pitchFamily="34" charset="0"/>
                <a:ea typeface="Roboto" pitchFamily="34" charset="-122"/>
                <a:cs typeface="Roboto" pitchFamily="34" charset="-120"/>
              </a:rPr>
              <a:t>DATA COLLECTION</a:t>
            </a:r>
            <a:endParaRPr lang="en-US" dirty="0"/>
          </a:p>
        </p:txBody>
      </p:sp>
      <p:pic>
        <p:nvPicPr>
          <p:cNvPr id="19" name="Object 18" descr="preencoded.png"/>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299520" y="5009293"/>
            <a:ext cx="371382" cy="380905"/>
          </a:xfrm>
          <a:prstGeom prst="rect">
            <a:avLst/>
          </a:prstGeom>
        </p:spPr>
      </p:pic>
      <p:sp>
        <p:nvSpPr>
          <p:cNvPr id="20" name="Object 19"/>
          <p:cNvSpPr/>
          <p:nvPr/>
        </p:nvSpPr>
        <p:spPr>
          <a:xfrm>
            <a:off x="3863462" y="4873861"/>
            <a:ext cx="1633972" cy="647240"/>
          </a:xfrm>
          <a:prstGeom prst="rect">
            <a:avLst/>
          </a:prstGeom>
          <a:noFill/>
        </p:spPr>
        <p:txBody>
          <a:bodyPr wrap="square" lIns="0" tIns="0" rIns="0" bIns="0" rtlCol="0" anchor="t"/>
          <a:lstStyle/>
          <a:p>
            <a:pPr algn="l">
              <a:lnSpc>
                <a:spcPts val="1700"/>
              </a:lnSpc>
              <a:buNone/>
            </a:pPr>
            <a:r>
              <a:rPr lang="en-US" sz="1260" b="1" kern="0" spc="126" dirty="0">
                <a:solidFill>
                  <a:srgbClr val="2896BB"/>
                </a:solidFill>
                <a:latin typeface="Roboto" pitchFamily="34" charset="0"/>
                <a:ea typeface="Roboto" pitchFamily="34" charset="-122"/>
                <a:cs typeface="Roboto" pitchFamily="34" charset="-120"/>
              </a:rPr>
              <a:t>DATA CLEANING AND PREPROCESSING</a:t>
            </a:r>
            <a:endParaRPr lang="en-US" dirty="0"/>
          </a:p>
        </p:txBody>
      </p:sp>
      <p:pic>
        <p:nvPicPr>
          <p:cNvPr id="21" name="Object 20" descr="preencoded.png"/>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000535" y="2656249"/>
            <a:ext cx="447563" cy="418995"/>
          </a:xfrm>
          <a:prstGeom prst="rect">
            <a:avLst/>
          </a:prstGeom>
        </p:spPr>
      </p:pic>
      <p:sp>
        <p:nvSpPr>
          <p:cNvPr id="22" name="Object 21"/>
          <p:cNvSpPr/>
          <p:nvPr/>
        </p:nvSpPr>
        <p:spPr>
          <a:xfrm>
            <a:off x="5604741" y="2617001"/>
            <a:ext cx="1822557" cy="431494"/>
          </a:xfrm>
          <a:prstGeom prst="rect">
            <a:avLst/>
          </a:prstGeom>
          <a:noFill/>
        </p:spPr>
        <p:txBody>
          <a:bodyPr wrap="square" lIns="0" tIns="0" rIns="0" bIns="0" rtlCol="0" anchor="t"/>
          <a:lstStyle/>
          <a:p>
            <a:pPr algn="l">
              <a:lnSpc>
                <a:spcPts val="1700"/>
              </a:lnSpc>
              <a:buNone/>
            </a:pPr>
            <a:r>
              <a:rPr lang="en-US" sz="1260" b="1" kern="0" spc="126" dirty="0">
                <a:solidFill>
                  <a:srgbClr val="2896BB"/>
                </a:solidFill>
                <a:latin typeface="Roboto" pitchFamily="34" charset="0"/>
                <a:ea typeface="Roboto" pitchFamily="34" charset="-122"/>
                <a:cs typeface="Roboto" pitchFamily="34" charset="-120"/>
              </a:rPr>
              <a:t>DATA TRANSFORMATION</a:t>
            </a:r>
            <a:endParaRPr lang="en-US" dirty="0"/>
          </a:p>
        </p:txBody>
      </p:sp>
      <p:pic>
        <p:nvPicPr>
          <p:cNvPr id="23" name="Object 22" descr="preencoded.png"/>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790981" y="5027149"/>
            <a:ext cx="352337" cy="352337"/>
          </a:xfrm>
          <a:prstGeom prst="rect">
            <a:avLst/>
          </a:prstGeom>
        </p:spPr>
      </p:pic>
      <p:sp>
        <p:nvSpPr>
          <p:cNvPr id="24" name="Object 23"/>
          <p:cNvSpPr/>
          <p:nvPr/>
        </p:nvSpPr>
        <p:spPr>
          <a:xfrm>
            <a:off x="7346020" y="5092882"/>
            <a:ext cx="1518858" cy="215747"/>
          </a:xfrm>
          <a:prstGeom prst="rect">
            <a:avLst/>
          </a:prstGeom>
          <a:noFill/>
        </p:spPr>
        <p:txBody>
          <a:bodyPr wrap="square" lIns="0" tIns="0" rIns="0" bIns="0" rtlCol="0" anchor="t"/>
          <a:lstStyle/>
          <a:p>
            <a:pPr algn="l">
              <a:lnSpc>
                <a:spcPts val="1700"/>
              </a:lnSpc>
              <a:buNone/>
            </a:pPr>
            <a:r>
              <a:rPr lang="en-US" sz="1260" b="1" kern="0" spc="126" dirty="0">
                <a:solidFill>
                  <a:srgbClr val="2896BB"/>
                </a:solidFill>
                <a:latin typeface="Roboto" pitchFamily="34" charset="0"/>
                <a:ea typeface="Roboto" pitchFamily="34" charset="-122"/>
                <a:cs typeface="Roboto" pitchFamily="34" charset="-120"/>
              </a:rPr>
              <a:t>DATA ANALYSIS</a:t>
            </a:r>
            <a:endParaRPr lang="en-US" dirty="0"/>
          </a:p>
        </p:txBody>
      </p:sp>
      <p:pic>
        <p:nvPicPr>
          <p:cNvPr id="25" name="Object 24" descr="preencoded.png"/>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518779" y="2642858"/>
            <a:ext cx="380905" cy="380905"/>
          </a:xfrm>
          <a:prstGeom prst="rect">
            <a:avLst/>
          </a:prstGeom>
        </p:spPr>
      </p:pic>
      <p:sp>
        <p:nvSpPr>
          <p:cNvPr id="26" name="Object 25"/>
          <p:cNvSpPr/>
          <p:nvPr/>
        </p:nvSpPr>
        <p:spPr>
          <a:xfrm>
            <a:off x="9087299" y="2617001"/>
            <a:ext cx="1508310" cy="431494"/>
          </a:xfrm>
          <a:prstGeom prst="rect">
            <a:avLst/>
          </a:prstGeom>
          <a:noFill/>
        </p:spPr>
        <p:txBody>
          <a:bodyPr wrap="square" lIns="0" tIns="0" rIns="0" bIns="0" rtlCol="0" anchor="t"/>
          <a:lstStyle/>
          <a:p>
            <a:pPr algn="l">
              <a:lnSpc>
                <a:spcPts val="1700"/>
              </a:lnSpc>
              <a:buNone/>
            </a:pPr>
            <a:r>
              <a:rPr lang="en-US" sz="1260" b="1" kern="0" spc="126" dirty="0">
                <a:solidFill>
                  <a:srgbClr val="2896BB"/>
                </a:solidFill>
                <a:latin typeface="Roboto" pitchFamily="34" charset="0"/>
                <a:ea typeface="Roboto" pitchFamily="34" charset="-122"/>
                <a:cs typeface="Roboto" pitchFamily="34" charset="-120"/>
              </a:rPr>
              <a:t>DATA VISUALIZATION</a:t>
            </a:r>
            <a:endParaRPr lang="en-US" dirty="0"/>
          </a:p>
        </p:txBody>
      </p:sp>
      <p:pic>
        <p:nvPicPr>
          <p:cNvPr id="27" name="Object 26" descr="preencoded.png"/>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435494" y="5705140"/>
            <a:ext cx="352337" cy="428518"/>
          </a:xfrm>
          <a:prstGeom prst="rect">
            <a:avLst/>
          </a:prstGeom>
        </p:spPr>
      </p:pic>
      <p:sp>
        <p:nvSpPr>
          <p:cNvPr id="28" name="Object 27"/>
          <p:cNvSpPr/>
          <p:nvPr/>
        </p:nvSpPr>
        <p:spPr>
          <a:xfrm>
            <a:off x="9990588" y="5705955"/>
            <a:ext cx="1696894" cy="431494"/>
          </a:xfrm>
          <a:prstGeom prst="rect">
            <a:avLst/>
          </a:prstGeom>
          <a:noFill/>
        </p:spPr>
        <p:txBody>
          <a:bodyPr wrap="square" lIns="0" tIns="0" rIns="0" bIns="0" rtlCol="0" anchor="t"/>
          <a:lstStyle/>
          <a:p>
            <a:pPr algn="l">
              <a:lnSpc>
                <a:spcPts val="1700"/>
              </a:lnSpc>
              <a:buNone/>
            </a:pPr>
            <a:r>
              <a:rPr lang="en-US" sz="1260" b="1" kern="0" spc="126" dirty="0">
                <a:solidFill>
                  <a:srgbClr val="2896BB"/>
                </a:solidFill>
                <a:latin typeface="Roboto" pitchFamily="34" charset="0"/>
                <a:ea typeface="Roboto" pitchFamily="34" charset="-122"/>
                <a:cs typeface="Roboto" pitchFamily="34" charset="-120"/>
              </a:rPr>
              <a:t>REPORTING AND COMMUNICATION</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46"/>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Data Overview</a:t>
            </a:r>
            <a:endParaRPr lang="en-US" dirty="0"/>
          </a:p>
        </p:txBody>
      </p:sp>
      <p:sp>
        <p:nvSpPr>
          <p:cNvPr id="4" name="Object 3"/>
          <p:cNvSpPr/>
          <p:nvPr/>
        </p:nvSpPr>
        <p:spPr>
          <a:xfrm>
            <a:off x="476131" y="1580755"/>
            <a:ext cx="3618595" cy="4799400"/>
          </a:xfrm>
          <a:prstGeom prst="rect">
            <a:avLst/>
          </a:prstGeom>
          <a:solidFill>
            <a:srgbClr val="9AD2CB">
              <a:alpha val="30000"/>
            </a:srgbClr>
          </a:solidFill>
        </p:spPr>
      </p:sp>
      <p:sp>
        <p:nvSpPr>
          <p:cNvPr id="5" name="Object 4"/>
          <p:cNvSpPr/>
          <p:nvPr/>
        </p:nvSpPr>
        <p:spPr>
          <a:xfrm>
            <a:off x="761810" y="1819812"/>
            <a:ext cx="3456711" cy="214094"/>
          </a:xfrm>
          <a:prstGeom prst="rect">
            <a:avLst/>
          </a:prstGeom>
          <a:noFill/>
        </p:spPr>
        <p:txBody>
          <a:bodyPr wrap="square" lIns="0" tIns="0" rIns="0" bIns="0" rtlCol="0" anchor="t"/>
          <a:lstStyle/>
          <a:p>
            <a:pPr algn="l">
              <a:lnSpc>
                <a:spcPts val="1685"/>
              </a:lnSpc>
              <a:buNone/>
            </a:pPr>
            <a:r>
              <a:rPr lang="en-US" sz="1250" b="1" kern="0" spc="125" dirty="0">
                <a:solidFill>
                  <a:srgbClr val="004F98"/>
                </a:solidFill>
                <a:latin typeface="Roboto" pitchFamily="34" charset="0"/>
                <a:ea typeface="Roboto" pitchFamily="34" charset="-122"/>
                <a:cs typeface="Roboto" pitchFamily="34" charset="-120"/>
              </a:rPr>
              <a:t>DATA PARAMETERS </a:t>
            </a:r>
            <a:endParaRPr lang="en-US" dirty="0"/>
          </a:p>
        </p:txBody>
      </p:sp>
      <p:sp>
        <p:nvSpPr>
          <p:cNvPr id="6" name="Object 5"/>
          <p:cNvSpPr/>
          <p:nvPr/>
        </p:nvSpPr>
        <p:spPr>
          <a:xfrm>
            <a:off x="761810" y="2130785"/>
            <a:ext cx="3456711" cy="187973"/>
          </a:xfrm>
          <a:prstGeom prst="rect">
            <a:avLst/>
          </a:prstGeom>
          <a:noFill/>
        </p:spPr>
        <p:txBody>
          <a:bodyPr wrap="square" lIns="0" tIns="0" rIns="0" bIns="0" rtlCol="0" anchor="t"/>
          <a:lstStyle/>
          <a:p>
            <a:pPr algn="l">
              <a:lnSpc>
                <a:spcPts val="1481"/>
              </a:lnSpc>
              <a:spcBef>
                <a:spcPts val="749"/>
              </a:spcBef>
              <a:buNone/>
            </a:pPr>
            <a:r>
              <a:rPr lang="en-US" sz="948" b="1" kern="0" spc="29" dirty="0">
                <a:solidFill>
                  <a:srgbClr val="2896BB"/>
                </a:solidFill>
                <a:latin typeface="Roboto" pitchFamily="34" charset="0"/>
                <a:ea typeface="Roboto" pitchFamily="34" charset="-122"/>
                <a:cs typeface="Roboto" pitchFamily="34" charset="-120"/>
              </a:rPr>
              <a:t>Week commencing</a:t>
            </a:r>
            <a:endParaRPr lang="en-US" dirty="0"/>
          </a:p>
        </p:txBody>
      </p:sp>
      <p:sp>
        <p:nvSpPr>
          <p:cNvPr id="7" name="Object 6"/>
          <p:cNvSpPr/>
          <p:nvPr/>
        </p:nvSpPr>
        <p:spPr>
          <a:xfrm>
            <a:off x="761810" y="2329338"/>
            <a:ext cx="3456711" cy="187973"/>
          </a:xfrm>
          <a:prstGeom prst="rect">
            <a:avLst/>
          </a:prstGeom>
          <a:noFill/>
        </p:spPr>
        <p:txBody>
          <a:bodyPr wrap="square" lIns="0" tIns="0" rIns="0" bIns="0" rtlCol="0" anchor="t"/>
          <a:lstStyle/>
          <a:p>
            <a:pPr algn="l">
              <a:lnSpc>
                <a:spcPts val="1481"/>
              </a:lnSpc>
              <a:spcBef>
                <a:spcPts val="83"/>
              </a:spcBef>
              <a:buNone/>
            </a:pPr>
            <a:r>
              <a:rPr lang="en-US" sz="948" b="1" kern="0" spc="29" dirty="0">
                <a:solidFill>
                  <a:srgbClr val="2896BB"/>
                </a:solidFill>
                <a:latin typeface="Roboto" pitchFamily="34" charset="0"/>
                <a:ea typeface="Roboto" pitchFamily="34" charset="-122"/>
                <a:cs typeface="Roboto" pitchFamily="34" charset="-120"/>
              </a:rPr>
              <a:t>Impressions</a:t>
            </a:r>
            <a:endParaRPr lang="en-US" dirty="0"/>
          </a:p>
        </p:txBody>
      </p:sp>
      <p:sp>
        <p:nvSpPr>
          <p:cNvPr id="8" name="Object 7"/>
          <p:cNvSpPr/>
          <p:nvPr/>
        </p:nvSpPr>
        <p:spPr>
          <a:xfrm>
            <a:off x="761810" y="2527892"/>
            <a:ext cx="3456711" cy="187973"/>
          </a:xfrm>
          <a:prstGeom prst="rect">
            <a:avLst/>
          </a:prstGeom>
          <a:noFill/>
        </p:spPr>
        <p:txBody>
          <a:bodyPr wrap="square" lIns="0" tIns="0" rIns="0" bIns="0" rtlCol="0" anchor="t"/>
          <a:lstStyle/>
          <a:p>
            <a:pPr algn="l">
              <a:lnSpc>
                <a:spcPts val="1481"/>
              </a:lnSpc>
              <a:spcBef>
                <a:spcPts val="83"/>
              </a:spcBef>
              <a:buNone/>
            </a:pPr>
            <a:r>
              <a:rPr lang="en-US" sz="948" b="1" kern="0" spc="29" dirty="0">
                <a:solidFill>
                  <a:srgbClr val="2896BB"/>
                </a:solidFill>
                <a:latin typeface="Roboto" pitchFamily="34" charset="0"/>
                <a:ea typeface="Roboto" pitchFamily="34" charset="-122"/>
                <a:cs typeface="Roboto" pitchFamily="34" charset="-120"/>
              </a:rPr>
              <a:t>Clicks</a:t>
            </a:r>
            <a:endParaRPr lang="en-US" dirty="0"/>
          </a:p>
        </p:txBody>
      </p:sp>
      <p:sp>
        <p:nvSpPr>
          <p:cNvPr id="9" name="Object 8"/>
          <p:cNvSpPr/>
          <p:nvPr/>
        </p:nvSpPr>
        <p:spPr>
          <a:xfrm>
            <a:off x="761810" y="2726445"/>
            <a:ext cx="3456711" cy="187973"/>
          </a:xfrm>
          <a:prstGeom prst="rect">
            <a:avLst/>
          </a:prstGeom>
          <a:noFill/>
        </p:spPr>
        <p:txBody>
          <a:bodyPr wrap="square" lIns="0" tIns="0" rIns="0" bIns="0" rtlCol="0" anchor="t"/>
          <a:lstStyle/>
          <a:p>
            <a:pPr algn="l">
              <a:lnSpc>
                <a:spcPts val="1481"/>
              </a:lnSpc>
              <a:spcBef>
                <a:spcPts val="83"/>
              </a:spcBef>
              <a:buNone/>
            </a:pPr>
            <a:r>
              <a:rPr lang="en-US" sz="948" b="1" kern="0" spc="29" dirty="0">
                <a:solidFill>
                  <a:srgbClr val="2896BB"/>
                </a:solidFill>
                <a:latin typeface="Roboto" pitchFamily="34" charset="0"/>
                <a:ea typeface="Roboto" pitchFamily="34" charset="-122"/>
                <a:cs typeface="Roboto" pitchFamily="34" charset="-120"/>
              </a:rPr>
              <a:t>Media cost</a:t>
            </a:r>
            <a:endParaRPr lang="en-US" dirty="0"/>
          </a:p>
        </p:txBody>
      </p:sp>
      <p:sp>
        <p:nvSpPr>
          <p:cNvPr id="10" name="Object 9"/>
          <p:cNvSpPr/>
          <p:nvPr/>
        </p:nvSpPr>
        <p:spPr>
          <a:xfrm>
            <a:off x="761810" y="2924998"/>
            <a:ext cx="3456711" cy="187973"/>
          </a:xfrm>
          <a:prstGeom prst="rect">
            <a:avLst/>
          </a:prstGeom>
          <a:noFill/>
        </p:spPr>
        <p:txBody>
          <a:bodyPr wrap="square" lIns="0" tIns="0" rIns="0" bIns="0" rtlCol="0" anchor="t"/>
          <a:lstStyle/>
          <a:p>
            <a:pPr algn="l">
              <a:lnSpc>
                <a:spcPts val="1481"/>
              </a:lnSpc>
              <a:spcBef>
                <a:spcPts val="83"/>
              </a:spcBef>
              <a:buNone/>
            </a:pPr>
            <a:r>
              <a:rPr lang="en-US" sz="948" b="1" kern="0" spc="29" dirty="0">
                <a:solidFill>
                  <a:srgbClr val="2896BB"/>
                </a:solidFill>
                <a:latin typeface="Roboto" pitchFamily="34" charset="0"/>
                <a:ea typeface="Roboto" pitchFamily="34" charset="-122"/>
                <a:cs typeface="Roboto" pitchFamily="34" charset="-120"/>
              </a:rPr>
              <a:t>Website Traffic</a:t>
            </a:r>
            <a:endParaRPr lang="en-US" dirty="0"/>
          </a:p>
        </p:txBody>
      </p:sp>
      <p:sp>
        <p:nvSpPr>
          <p:cNvPr id="11" name="Object 10"/>
          <p:cNvSpPr/>
          <p:nvPr/>
        </p:nvSpPr>
        <p:spPr>
          <a:xfrm>
            <a:off x="761810" y="3123551"/>
            <a:ext cx="3456711" cy="187973"/>
          </a:xfrm>
          <a:prstGeom prst="rect">
            <a:avLst/>
          </a:prstGeom>
          <a:noFill/>
        </p:spPr>
        <p:txBody>
          <a:bodyPr wrap="square" lIns="0" tIns="0" rIns="0" bIns="0" rtlCol="0" anchor="t"/>
          <a:lstStyle/>
          <a:p>
            <a:pPr algn="l">
              <a:lnSpc>
                <a:spcPts val="1481"/>
              </a:lnSpc>
              <a:spcBef>
                <a:spcPts val="83"/>
              </a:spcBef>
              <a:buNone/>
            </a:pPr>
            <a:r>
              <a:rPr lang="en-US" sz="948" b="1" kern="0" spc="29" dirty="0">
                <a:solidFill>
                  <a:srgbClr val="2896BB"/>
                </a:solidFill>
                <a:latin typeface="Roboto" pitchFamily="34" charset="0"/>
                <a:ea typeface="Roboto" pitchFamily="34" charset="-122"/>
                <a:cs typeface="Roboto" pitchFamily="34" charset="-120"/>
              </a:rPr>
              <a:t>Website Conversions</a:t>
            </a:r>
            <a:endParaRPr lang="en-US" dirty="0"/>
          </a:p>
        </p:txBody>
      </p:sp>
      <p:sp>
        <p:nvSpPr>
          <p:cNvPr id="12" name="Object 11"/>
          <p:cNvSpPr/>
          <p:nvPr/>
        </p:nvSpPr>
        <p:spPr>
          <a:xfrm>
            <a:off x="761810" y="3322105"/>
            <a:ext cx="3456711" cy="187973"/>
          </a:xfrm>
          <a:prstGeom prst="rect">
            <a:avLst/>
          </a:prstGeom>
          <a:noFill/>
        </p:spPr>
        <p:txBody>
          <a:bodyPr wrap="square" lIns="0" tIns="0" rIns="0" bIns="0" rtlCol="0" anchor="t"/>
          <a:lstStyle/>
          <a:p>
            <a:pPr algn="l">
              <a:lnSpc>
                <a:spcPts val="1481"/>
              </a:lnSpc>
              <a:spcBef>
                <a:spcPts val="83"/>
              </a:spcBef>
              <a:buNone/>
            </a:pPr>
            <a:r>
              <a:rPr lang="en-US" sz="948" b="1" kern="0" spc="29" dirty="0">
                <a:solidFill>
                  <a:srgbClr val="2896BB"/>
                </a:solidFill>
                <a:latin typeface="Roboto" pitchFamily="34" charset="0"/>
                <a:ea typeface="Roboto" pitchFamily="34" charset="-122"/>
                <a:cs typeface="Roboto" pitchFamily="34" charset="-120"/>
              </a:rPr>
              <a:t>Total Revenue</a:t>
            </a:r>
            <a:endParaRPr lang="en-US" dirty="0"/>
          </a:p>
        </p:txBody>
      </p:sp>
      <p:sp>
        <p:nvSpPr>
          <p:cNvPr id="13" name="Object 12"/>
          <p:cNvSpPr/>
          <p:nvPr/>
        </p:nvSpPr>
        <p:spPr>
          <a:xfrm>
            <a:off x="761810" y="3520658"/>
            <a:ext cx="3456711" cy="187973"/>
          </a:xfrm>
          <a:prstGeom prst="rect">
            <a:avLst/>
          </a:prstGeom>
          <a:noFill/>
        </p:spPr>
        <p:txBody>
          <a:bodyPr wrap="square" lIns="0" tIns="0" rIns="0" bIns="0" rtlCol="0" anchor="t"/>
          <a:lstStyle/>
          <a:p>
            <a:pPr algn="l">
              <a:lnSpc>
                <a:spcPts val="1481"/>
              </a:lnSpc>
              <a:spcBef>
                <a:spcPts val="83"/>
              </a:spcBef>
              <a:buNone/>
            </a:pPr>
            <a:r>
              <a:rPr lang="en-US" sz="948" b="1" kern="0" spc="29" dirty="0">
                <a:solidFill>
                  <a:srgbClr val="2896BB"/>
                </a:solidFill>
                <a:latin typeface="Roboto" pitchFamily="34" charset="0"/>
                <a:ea typeface="Roboto" pitchFamily="34" charset="-122"/>
                <a:cs typeface="Roboto" pitchFamily="34" charset="-120"/>
              </a:rPr>
              <a:t>Conversion rate</a:t>
            </a:r>
            <a:endParaRPr lang="en-US" dirty="0"/>
          </a:p>
        </p:txBody>
      </p:sp>
      <p:sp>
        <p:nvSpPr>
          <p:cNvPr id="14" name="Object 13"/>
          <p:cNvSpPr/>
          <p:nvPr/>
        </p:nvSpPr>
        <p:spPr>
          <a:xfrm>
            <a:off x="4285178" y="1580755"/>
            <a:ext cx="3618595" cy="4799400"/>
          </a:xfrm>
          <a:prstGeom prst="rect">
            <a:avLst/>
          </a:prstGeom>
          <a:solidFill>
            <a:srgbClr val="9AD2CB">
              <a:alpha val="30000"/>
            </a:srgbClr>
          </a:solidFill>
        </p:spPr>
      </p:sp>
      <p:sp>
        <p:nvSpPr>
          <p:cNvPr id="15" name="Object 14"/>
          <p:cNvSpPr/>
          <p:nvPr/>
        </p:nvSpPr>
        <p:spPr>
          <a:xfrm>
            <a:off x="4570857" y="1819812"/>
            <a:ext cx="3456711" cy="214094"/>
          </a:xfrm>
          <a:prstGeom prst="rect">
            <a:avLst/>
          </a:prstGeom>
          <a:noFill/>
        </p:spPr>
        <p:txBody>
          <a:bodyPr wrap="square" lIns="0" tIns="0" rIns="0" bIns="0" rtlCol="0" anchor="t"/>
          <a:lstStyle/>
          <a:p>
            <a:pPr algn="l">
              <a:lnSpc>
                <a:spcPts val="1685"/>
              </a:lnSpc>
              <a:buNone/>
            </a:pPr>
            <a:r>
              <a:rPr lang="en-US" sz="1250" b="1" kern="0" spc="125" dirty="0">
                <a:solidFill>
                  <a:srgbClr val="004F98"/>
                </a:solidFill>
                <a:latin typeface="Roboto" pitchFamily="34" charset="0"/>
                <a:ea typeface="Roboto" pitchFamily="34" charset="-122"/>
                <a:cs typeface="Roboto" pitchFamily="34" charset="-120"/>
              </a:rPr>
              <a:t>MARKET</a:t>
            </a:r>
            <a:endParaRPr lang="en-US" dirty="0"/>
          </a:p>
        </p:txBody>
      </p:sp>
      <p:sp>
        <p:nvSpPr>
          <p:cNvPr id="16" name="Object 15"/>
          <p:cNvSpPr/>
          <p:nvPr/>
        </p:nvSpPr>
        <p:spPr>
          <a:xfrm>
            <a:off x="4570857" y="2130785"/>
            <a:ext cx="3019551" cy="375945"/>
          </a:xfrm>
          <a:prstGeom prst="rect">
            <a:avLst/>
          </a:prstGeom>
          <a:noFill/>
        </p:spPr>
        <p:txBody>
          <a:bodyPr wrap="square" lIns="0" tIns="0" rIns="0" bIns="0" rtlCol="0" anchor="t"/>
          <a:lstStyle/>
          <a:p>
            <a:pPr algn="l">
              <a:lnSpc>
                <a:spcPts val="1481"/>
              </a:lnSpc>
              <a:spcBef>
                <a:spcPts val="749"/>
              </a:spcBef>
              <a:buNone/>
            </a:pPr>
            <a:r>
              <a:rPr lang="en-US" sz="948" b="1" kern="0" spc="29" dirty="0">
                <a:solidFill>
                  <a:srgbClr val="2896BB"/>
                </a:solidFill>
                <a:latin typeface="Roboto" pitchFamily="34" charset="0"/>
                <a:ea typeface="Roboto" pitchFamily="34" charset="-122"/>
                <a:cs typeface="Roboto" pitchFamily="34" charset="-120"/>
              </a:rPr>
              <a:t>Dataset covers a period of 33 weeks, from 27-Jun-22 to 6-Feb-23</a:t>
            </a:r>
            <a:endParaRPr lang="en-US" dirty="0"/>
          </a:p>
        </p:txBody>
      </p:sp>
      <p:sp>
        <p:nvSpPr>
          <p:cNvPr id="17" name="Object 16"/>
          <p:cNvSpPr/>
          <p:nvPr/>
        </p:nvSpPr>
        <p:spPr>
          <a:xfrm>
            <a:off x="8094226" y="1580755"/>
            <a:ext cx="3618595" cy="4799400"/>
          </a:xfrm>
          <a:prstGeom prst="rect">
            <a:avLst/>
          </a:prstGeom>
          <a:solidFill>
            <a:srgbClr val="9AD2CB">
              <a:alpha val="30000"/>
            </a:srgbClr>
          </a:solidFill>
        </p:spPr>
      </p:sp>
      <p:sp>
        <p:nvSpPr>
          <p:cNvPr id="18" name="Object 17"/>
          <p:cNvSpPr/>
          <p:nvPr/>
        </p:nvSpPr>
        <p:spPr>
          <a:xfrm>
            <a:off x="8379905" y="1819812"/>
            <a:ext cx="3456711" cy="214094"/>
          </a:xfrm>
          <a:prstGeom prst="rect">
            <a:avLst/>
          </a:prstGeom>
          <a:noFill/>
        </p:spPr>
        <p:txBody>
          <a:bodyPr wrap="square" lIns="0" tIns="0" rIns="0" bIns="0" rtlCol="0" anchor="t"/>
          <a:lstStyle/>
          <a:p>
            <a:pPr algn="l">
              <a:lnSpc>
                <a:spcPts val="1685"/>
              </a:lnSpc>
              <a:buNone/>
            </a:pPr>
            <a:r>
              <a:rPr lang="en-US" sz="1250" b="1" kern="0" spc="125" dirty="0">
                <a:solidFill>
                  <a:srgbClr val="004F98"/>
                </a:solidFill>
                <a:latin typeface="Roboto" pitchFamily="34" charset="0"/>
                <a:ea typeface="Roboto" pitchFamily="34" charset="-122"/>
                <a:cs typeface="Roboto" pitchFamily="34" charset="-120"/>
              </a:rPr>
              <a:t>DATA FEATURES</a:t>
            </a:r>
            <a:endParaRPr lang="en-US" dirty="0"/>
          </a:p>
        </p:txBody>
      </p:sp>
      <p:sp>
        <p:nvSpPr>
          <p:cNvPr id="19" name="Object 18"/>
          <p:cNvSpPr/>
          <p:nvPr/>
        </p:nvSpPr>
        <p:spPr>
          <a:xfrm>
            <a:off x="8379905" y="2130785"/>
            <a:ext cx="3456711" cy="187973"/>
          </a:xfrm>
          <a:prstGeom prst="rect">
            <a:avLst/>
          </a:prstGeom>
          <a:noFill/>
        </p:spPr>
        <p:txBody>
          <a:bodyPr wrap="square" lIns="0" tIns="0" rIns="0" bIns="0" rtlCol="0" anchor="t"/>
          <a:lstStyle/>
          <a:p>
            <a:pPr algn="l">
              <a:lnSpc>
                <a:spcPts val="1481"/>
              </a:lnSpc>
              <a:spcBef>
                <a:spcPts val="749"/>
              </a:spcBef>
              <a:buNone/>
            </a:pPr>
            <a:r>
              <a:rPr lang="en-US" sz="948" b="1" u="sng" kern="0" spc="29" dirty="0">
                <a:solidFill>
                  <a:srgbClr val="2896BB"/>
                </a:solidFill>
                <a:latin typeface="Roboto" pitchFamily="34" charset="0"/>
                <a:ea typeface="Roboto" pitchFamily="34" charset="-122"/>
                <a:cs typeface="Roboto" pitchFamily="34" charset="-120"/>
              </a:rPr>
              <a:t>Categorical features:</a:t>
            </a:r>
            <a:endParaRPr lang="en-US" dirty="0"/>
          </a:p>
        </p:txBody>
      </p:sp>
      <p:sp>
        <p:nvSpPr>
          <p:cNvPr id="20" name="Object 19"/>
          <p:cNvSpPr/>
          <p:nvPr/>
        </p:nvSpPr>
        <p:spPr>
          <a:xfrm>
            <a:off x="8379905" y="2318757"/>
            <a:ext cx="3125555" cy="4027837"/>
          </a:xfrm>
          <a:prstGeom prst="rect">
            <a:avLst/>
          </a:prstGeom>
          <a:noFill/>
        </p:spPr>
        <p:txBody>
          <a:bodyPr wrap="square" lIns="0" tIns="0" rIns="0" bIns="0" rtlCol="0" anchor="t"/>
          <a:lstStyle/>
          <a:p>
            <a:pPr lvl="1" algn="l">
              <a:lnSpc>
                <a:spcPts val="1394"/>
              </a:lnSpc>
              <a:spcBef>
                <a:spcPts val="259"/>
              </a:spcBef>
              <a:buNone/>
            </a:pPr>
            <a:r>
              <a:rPr lang="en-US" sz="893" kern="0" spc="27" dirty="0">
                <a:solidFill>
                  <a:srgbClr val="2896BB"/>
                </a:solidFill>
                <a:latin typeface="Roboto" pitchFamily="34" charset="0"/>
                <a:ea typeface="Roboto" pitchFamily="34" charset="-122"/>
                <a:cs typeface="Roboto" pitchFamily="34" charset="-120"/>
              </a:rPr>
              <a:t>  Week commencing (date)</a:t>
            </a:r>
          </a:p>
          <a:p>
            <a:pPr algn="l">
              <a:lnSpc>
                <a:spcPts val="1481"/>
              </a:lnSpc>
              <a:spcBef>
                <a:spcPts val="108"/>
              </a:spcBef>
              <a:buNone/>
            </a:pPr>
            <a:r>
              <a:rPr lang="en-US" sz="948" b="1" u="sng" kern="0" spc="29" dirty="0">
                <a:solidFill>
                  <a:srgbClr val="2896BB"/>
                </a:solidFill>
                <a:latin typeface="Roboto" pitchFamily="34" charset="0"/>
                <a:ea typeface="Roboto" pitchFamily="34" charset="-122"/>
                <a:cs typeface="Roboto" pitchFamily="34" charset="-120"/>
              </a:rPr>
              <a:t>Continuous numerical features:</a:t>
            </a:r>
          </a:p>
          <a:p>
            <a:pPr lvl="1">
              <a:lnSpc>
                <a:spcPts val="1394"/>
              </a:lnSpc>
              <a:spcBef>
                <a:spcPts val="259"/>
              </a:spcBef>
            </a:pPr>
            <a:r>
              <a:rPr lang="en-US" sz="893" kern="0" spc="27" dirty="0">
                <a:solidFill>
                  <a:srgbClr val="2896BB"/>
                </a:solidFill>
                <a:latin typeface="Roboto" pitchFamily="34" charset="0"/>
                <a:ea typeface="Roboto" pitchFamily="34" charset="-122"/>
                <a:cs typeface="Roboto" pitchFamily="34" charset="-120"/>
              </a:rPr>
              <a:t>Impressions (number of times an ad is displayed)</a:t>
            </a:r>
          </a:p>
          <a:p>
            <a:pPr lvl="1">
              <a:lnSpc>
                <a:spcPts val="1394"/>
              </a:lnSpc>
              <a:spcBef>
                <a:spcPts val="284"/>
              </a:spcBef>
            </a:pPr>
            <a:r>
              <a:rPr lang="en-US" sz="893" kern="0" spc="27" dirty="0">
                <a:solidFill>
                  <a:srgbClr val="2896BB"/>
                </a:solidFill>
                <a:latin typeface="Roboto" pitchFamily="34" charset="0"/>
                <a:ea typeface="Roboto" pitchFamily="34" charset="-122"/>
                <a:cs typeface="Roboto" pitchFamily="34" charset="-120"/>
              </a:rPr>
              <a:t>Clicks (number of times an ad is clicked)</a:t>
            </a:r>
          </a:p>
          <a:p>
            <a:pPr lvl="1">
              <a:lnSpc>
                <a:spcPts val="1394"/>
              </a:lnSpc>
              <a:spcBef>
                <a:spcPts val="284"/>
              </a:spcBef>
            </a:pPr>
            <a:r>
              <a:rPr lang="en-US" sz="893" kern="0" spc="27" dirty="0">
                <a:solidFill>
                  <a:srgbClr val="2896BB"/>
                </a:solidFill>
                <a:latin typeface="Roboto" pitchFamily="34" charset="0"/>
                <a:ea typeface="Roboto" pitchFamily="34" charset="-122"/>
                <a:cs typeface="Roboto" pitchFamily="34" charset="-120"/>
              </a:rPr>
              <a:t>Media cost (cost of running the ad campaign)</a:t>
            </a:r>
          </a:p>
          <a:p>
            <a:pPr lvl="1">
              <a:lnSpc>
                <a:spcPts val="1394"/>
              </a:lnSpc>
              <a:spcBef>
                <a:spcPts val="284"/>
              </a:spcBef>
            </a:pPr>
            <a:r>
              <a:rPr lang="en-US" sz="893" kern="0" spc="27" dirty="0">
                <a:solidFill>
                  <a:srgbClr val="2896BB"/>
                </a:solidFill>
                <a:latin typeface="Roboto" pitchFamily="34" charset="0"/>
                <a:ea typeface="Roboto" pitchFamily="34" charset="-122"/>
                <a:cs typeface="Roboto" pitchFamily="34" charset="-120"/>
              </a:rPr>
              <a:t>Website Traffic (number of visits to the website)</a:t>
            </a:r>
          </a:p>
          <a:p>
            <a:pPr lvl="1">
              <a:lnSpc>
                <a:spcPts val="1394"/>
              </a:lnSpc>
              <a:spcBef>
                <a:spcPts val="284"/>
              </a:spcBef>
            </a:pPr>
            <a:r>
              <a:rPr lang="en-US" sz="893" kern="0" spc="27" dirty="0">
                <a:solidFill>
                  <a:srgbClr val="2896BB"/>
                </a:solidFill>
                <a:latin typeface="Roboto" pitchFamily="34" charset="0"/>
                <a:ea typeface="Roboto" pitchFamily="34" charset="-122"/>
                <a:cs typeface="Roboto" pitchFamily="34" charset="-120"/>
              </a:rPr>
              <a:t>Website Conversions (number of successful conversions on the website)</a:t>
            </a:r>
          </a:p>
          <a:p>
            <a:pPr lvl="1">
              <a:lnSpc>
                <a:spcPts val="1394"/>
              </a:lnSpc>
              <a:spcBef>
                <a:spcPts val="284"/>
              </a:spcBef>
            </a:pPr>
            <a:r>
              <a:rPr lang="en-US" sz="893" kern="0" spc="27" dirty="0">
                <a:solidFill>
                  <a:srgbClr val="2896BB"/>
                </a:solidFill>
                <a:latin typeface="Roboto" pitchFamily="34" charset="0"/>
                <a:ea typeface="Roboto" pitchFamily="34" charset="-122"/>
                <a:cs typeface="Roboto" pitchFamily="34" charset="-120"/>
              </a:rPr>
              <a:t>Total Revenue (revenue generated from the website)</a:t>
            </a:r>
          </a:p>
          <a:p>
            <a:pPr>
              <a:lnSpc>
                <a:spcPts val="1394"/>
              </a:lnSpc>
              <a:spcBef>
                <a:spcPts val="284"/>
              </a:spcBef>
            </a:pPr>
            <a:r>
              <a:rPr lang="en-US" sz="893" b="1" u="sng" kern="0" spc="27" dirty="0">
                <a:solidFill>
                  <a:srgbClr val="2896BB"/>
                </a:solidFill>
                <a:latin typeface="Roboto" pitchFamily="34" charset="0"/>
                <a:ea typeface="Roboto" pitchFamily="34" charset="-122"/>
                <a:cs typeface="Roboto" pitchFamily="34" charset="-120"/>
              </a:rPr>
              <a:t>Ratio features:</a:t>
            </a:r>
          </a:p>
          <a:p>
            <a:pPr lvl="1">
              <a:lnSpc>
                <a:spcPts val="1394"/>
              </a:lnSpc>
              <a:spcBef>
                <a:spcPts val="284"/>
              </a:spcBef>
            </a:pPr>
            <a:r>
              <a:rPr lang="en-US" sz="893" kern="0" spc="27" dirty="0">
                <a:solidFill>
                  <a:srgbClr val="2896BB"/>
                </a:solidFill>
                <a:latin typeface="Roboto" pitchFamily="34" charset="0"/>
                <a:ea typeface="Roboto" pitchFamily="34" charset="-122"/>
                <a:cs typeface="Roboto" pitchFamily="34" charset="-120"/>
              </a:rPr>
              <a:t>Conversion rate (ratio of the number of successful conversions to the number of website visits)</a:t>
            </a:r>
          </a:p>
          <a:p>
            <a:pPr>
              <a:lnSpc>
                <a:spcPts val="1394"/>
              </a:lnSpc>
              <a:spcBef>
                <a:spcPts val="284"/>
              </a:spcBef>
            </a:pPr>
            <a:r>
              <a:rPr lang="en-US" sz="893" b="1" u="sng" kern="0" spc="27" dirty="0">
                <a:solidFill>
                  <a:srgbClr val="2896BB"/>
                </a:solidFill>
                <a:latin typeface="Roboto" pitchFamily="34" charset="0"/>
                <a:ea typeface="Roboto" pitchFamily="34" charset="-122"/>
                <a:cs typeface="Roboto" pitchFamily="34" charset="-120"/>
              </a:rPr>
              <a:t>Derived features:</a:t>
            </a:r>
          </a:p>
          <a:p>
            <a:pPr lvl="1">
              <a:lnSpc>
                <a:spcPts val="1394"/>
              </a:lnSpc>
              <a:spcBef>
                <a:spcPts val="284"/>
              </a:spcBef>
            </a:pPr>
            <a:r>
              <a:rPr lang="en-US" sz="893" kern="0" spc="27" dirty="0">
                <a:solidFill>
                  <a:srgbClr val="2896BB"/>
                </a:solidFill>
                <a:latin typeface="Roboto" pitchFamily="34" charset="0"/>
                <a:ea typeface="Roboto" pitchFamily="34" charset="-122"/>
                <a:cs typeface="Roboto" pitchFamily="34" charset="-120"/>
              </a:rPr>
              <a:t>Revenue per click (RPC) = Total Revenue / Clicks</a:t>
            </a:r>
          </a:p>
          <a:p>
            <a:pPr lvl="1">
              <a:lnSpc>
                <a:spcPts val="1394"/>
              </a:lnSpc>
              <a:spcBef>
                <a:spcPts val="284"/>
              </a:spcBef>
            </a:pPr>
            <a:r>
              <a:rPr lang="en-US" sz="893" kern="0" spc="27" dirty="0">
                <a:solidFill>
                  <a:srgbClr val="2896BB"/>
                </a:solidFill>
                <a:latin typeface="Roboto" pitchFamily="34" charset="0"/>
                <a:ea typeface="Roboto" pitchFamily="34" charset="-122"/>
                <a:cs typeface="Roboto" pitchFamily="34" charset="-120"/>
              </a:rPr>
              <a:t>Website conversion rate (WCR) = Website Conversions / Website Traffic</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447438"/>
          </a:xfrm>
          <a:prstGeom prst="rect">
            <a:avLst/>
          </a:prstGeom>
        </p:spPr>
      </p:pic>
      <p:sp>
        <p:nvSpPr>
          <p:cNvPr id="3" name="Object 2"/>
          <p:cNvSpPr/>
          <p:nvPr/>
        </p:nvSpPr>
        <p:spPr>
          <a:xfrm>
            <a:off x="476131" y="422566"/>
            <a:ext cx="12188952" cy="507046"/>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Explanatory Data Analysis</a:t>
            </a:r>
            <a:endParaRPr lang="en-US" dirty="0"/>
          </a:p>
        </p:txBody>
      </p:sp>
      <p:sp>
        <p:nvSpPr>
          <p:cNvPr id="4" name="Object 3"/>
          <p:cNvSpPr/>
          <p:nvPr/>
        </p:nvSpPr>
        <p:spPr>
          <a:xfrm>
            <a:off x="476131" y="1018557"/>
            <a:ext cx="12188952" cy="315933"/>
          </a:xfrm>
          <a:prstGeom prst="rect">
            <a:avLst/>
          </a:prstGeom>
          <a:noFill/>
        </p:spPr>
        <p:txBody>
          <a:bodyPr wrap="square" lIns="0" tIns="0" rIns="0" bIns="0" rtlCol="0" anchor="t"/>
          <a:lstStyle/>
          <a:p>
            <a:pPr algn="l">
              <a:lnSpc>
                <a:spcPts val="2489"/>
              </a:lnSpc>
              <a:spcBef>
                <a:spcPts val="688"/>
              </a:spcBef>
              <a:buNone/>
            </a:pPr>
            <a:r>
              <a:rPr lang="en-US" sz="1594" b="1" kern="0" spc="48" dirty="0">
                <a:solidFill>
                  <a:srgbClr val="2896BB"/>
                </a:solidFill>
                <a:latin typeface="Roboto" pitchFamily="34" charset="0"/>
                <a:ea typeface="Roboto" pitchFamily="34" charset="-122"/>
                <a:cs typeface="Roboto" pitchFamily="34" charset="-120"/>
              </a:rPr>
              <a:t>Website Traffic Trend</a:t>
            </a:r>
            <a:endParaRPr lang="en-US" dirty="0"/>
          </a:p>
        </p:txBody>
      </p:sp>
      <p:sp>
        <p:nvSpPr>
          <p:cNvPr id="5" name="Object 4"/>
          <p:cNvSpPr/>
          <p:nvPr/>
        </p:nvSpPr>
        <p:spPr>
          <a:xfrm>
            <a:off x="571357" y="1969231"/>
            <a:ext cx="5298180" cy="802975"/>
          </a:xfrm>
          <a:prstGeom prst="rect">
            <a:avLst/>
          </a:prstGeom>
          <a:noFill/>
        </p:spPr>
        <p:txBody>
          <a:bodyPr wrap="square" lIns="0" tIns="0" rIns="0" bIns="0" rtlCol="0" anchor="t"/>
          <a:lstStyle/>
          <a:p>
            <a:pPr algn="l">
              <a:lnSpc>
                <a:spcPts val="2109"/>
              </a:lnSpc>
              <a:buNone/>
            </a:pPr>
            <a:r>
              <a:rPr lang="en-US" sz="1350" kern="0" spc="41" dirty="0">
                <a:solidFill>
                  <a:srgbClr val="2896BB"/>
                </a:solidFill>
                <a:latin typeface="Roboto" pitchFamily="34" charset="0"/>
                <a:ea typeface="Roboto" pitchFamily="34" charset="-122"/>
                <a:cs typeface="Roboto" pitchFamily="34" charset="-120"/>
              </a:rPr>
              <a:t>Website traffic peaks and dips at certain months, increasing towards the end of year and decreasing at the start.</a:t>
            </a:r>
            <a:endParaRPr lang="en-US" dirty="0"/>
          </a:p>
        </p:txBody>
      </p:sp>
      <p:sp>
        <p:nvSpPr>
          <p:cNvPr id="6" name="Object 5"/>
          <p:cNvSpPr/>
          <p:nvPr/>
        </p:nvSpPr>
        <p:spPr>
          <a:xfrm>
            <a:off x="571357" y="2911739"/>
            <a:ext cx="5298180" cy="802975"/>
          </a:xfrm>
          <a:prstGeom prst="rect">
            <a:avLst/>
          </a:prstGeom>
          <a:noFill/>
        </p:spPr>
        <p:txBody>
          <a:bodyPr wrap="square" lIns="0" tIns="0" rIns="0" bIns="0" rtlCol="0" anchor="t"/>
          <a:lstStyle/>
          <a:p>
            <a:pPr algn="l">
              <a:lnSpc>
                <a:spcPts val="2109"/>
              </a:lnSpc>
              <a:spcBef>
                <a:spcPts val="1078"/>
              </a:spcBef>
              <a:buNone/>
            </a:pPr>
            <a:r>
              <a:rPr lang="en-US" sz="1350" kern="0" spc="41" dirty="0">
                <a:solidFill>
                  <a:srgbClr val="2896BB"/>
                </a:solidFill>
                <a:latin typeface="Roboto" pitchFamily="34" charset="0"/>
                <a:ea typeface="Roboto" pitchFamily="34" charset="-122"/>
                <a:cs typeface="Roboto" pitchFamily="34" charset="-120"/>
              </a:rPr>
              <a:t>This seasonal pattern could be driven by a number of factors, such as holiday shopping, changes in consumer behavior or preferences, or weather patterns.</a:t>
            </a:r>
            <a:endParaRPr lang="en-US" dirty="0"/>
          </a:p>
        </p:txBody>
      </p:sp>
      <p:sp>
        <p:nvSpPr>
          <p:cNvPr id="7" name="Object 6"/>
          <p:cNvSpPr/>
          <p:nvPr/>
        </p:nvSpPr>
        <p:spPr>
          <a:xfrm>
            <a:off x="571357" y="3854247"/>
            <a:ext cx="5298180" cy="802975"/>
          </a:xfrm>
          <a:prstGeom prst="rect">
            <a:avLst/>
          </a:prstGeom>
          <a:noFill/>
        </p:spPr>
        <p:txBody>
          <a:bodyPr wrap="square" lIns="0" tIns="0" rIns="0" bIns="0" rtlCol="0" anchor="t"/>
          <a:lstStyle/>
          <a:p>
            <a:pPr algn="l">
              <a:lnSpc>
                <a:spcPts val="2109"/>
              </a:lnSpc>
              <a:spcBef>
                <a:spcPts val="1078"/>
              </a:spcBef>
              <a:buNone/>
            </a:pPr>
            <a:r>
              <a:rPr lang="en-US" sz="1350" kern="0" spc="41" dirty="0">
                <a:solidFill>
                  <a:srgbClr val="2896BB"/>
                </a:solidFill>
                <a:latin typeface="Roboto" pitchFamily="34" charset="0"/>
                <a:ea typeface="Roboto" pitchFamily="34" charset="-122"/>
                <a:cs typeface="Roboto" pitchFamily="34" charset="-120"/>
              </a:rPr>
              <a:t>Website traffic is trending up, suggesting increased visibility/popularity, but there are weekly fluctuations and inconsistency.</a:t>
            </a:r>
            <a:endParaRPr lang="en-US" dirty="0"/>
          </a:p>
        </p:txBody>
      </p:sp>
      <p:sp>
        <p:nvSpPr>
          <p:cNvPr id="8" name="Object 7"/>
          <p:cNvSpPr/>
          <p:nvPr/>
        </p:nvSpPr>
        <p:spPr>
          <a:xfrm>
            <a:off x="571357" y="4792952"/>
            <a:ext cx="5298180" cy="1129488"/>
          </a:xfrm>
          <a:prstGeom prst="rect">
            <a:avLst/>
          </a:prstGeom>
          <a:noFill/>
        </p:spPr>
        <p:txBody>
          <a:bodyPr wrap="square" lIns="0" tIns="0" rIns="0" bIns="0" rtlCol="0" anchor="t"/>
          <a:lstStyle/>
          <a:p>
            <a:pPr algn="l">
              <a:lnSpc>
                <a:spcPts val="2226"/>
              </a:lnSpc>
              <a:spcBef>
                <a:spcPts val="1048"/>
              </a:spcBef>
              <a:buNone/>
            </a:pPr>
            <a:r>
              <a:rPr lang="en-US" sz="1425" kern="0" spc="43" dirty="0">
                <a:solidFill>
                  <a:srgbClr val="2896BB"/>
                </a:solidFill>
                <a:latin typeface="Roboto" pitchFamily="34" charset="0"/>
                <a:ea typeface="Roboto" pitchFamily="34" charset="-122"/>
                <a:cs typeface="Roboto" pitchFamily="34" charset="-120"/>
              </a:rPr>
              <a:t>Increased traffic can boost potential revenue/conversions, yet actual conversion rate (percentage of visitors who take desired action e.g. purchase) varies.</a:t>
            </a:r>
            <a:endParaRPr lang="en-US" dirty="0"/>
          </a:p>
        </p:txBody>
      </p:sp>
      <p:pic>
        <p:nvPicPr>
          <p:cNvPr id="9" name="Object 8" descr="preencoded.png"/>
          <p:cNvPicPr>
            <a:picLocks noChangeAspect="1"/>
          </p:cNvPicPr>
          <p:nvPr/>
        </p:nvPicPr>
        <p:blipFill>
          <a:blip r:embed="rId5"/>
          <a:srcRect t="416" b="416"/>
          <a:stretch/>
        </p:blipFill>
        <p:spPr>
          <a:xfrm>
            <a:off x="5694526" y="1599800"/>
            <a:ext cx="5890088" cy="48198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4294701" y="1609323"/>
            <a:ext cx="7512849" cy="4961724"/>
          </a:xfrm>
          <a:prstGeom prst="rect">
            <a:avLst/>
          </a:prstGeom>
        </p:spPr>
      </p:pic>
      <p:pic>
        <p:nvPicPr>
          <p:cNvPr id="3" name="Object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0"/>
            <a:ext cx="76181" cy="1447438"/>
          </a:xfrm>
          <a:prstGeom prst="rect">
            <a:avLst/>
          </a:prstGeom>
        </p:spPr>
      </p:pic>
      <p:sp>
        <p:nvSpPr>
          <p:cNvPr id="4" name="Object 3"/>
          <p:cNvSpPr/>
          <p:nvPr/>
        </p:nvSpPr>
        <p:spPr>
          <a:xfrm>
            <a:off x="476131" y="422566"/>
            <a:ext cx="12188952" cy="507046"/>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Explanatory Data Analysis</a:t>
            </a:r>
            <a:endParaRPr lang="en-US" dirty="0"/>
          </a:p>
        </p:txBody>
      </p:sp>
      <p:sp>
        <p:nvSpPr>
          <p:cNvPr id="5" name="Object 4"/>
          <p:cNvSpPr/>
          <p:nvPr/>
        </p:nvSpPr>
        <p:spPr>
          <a:xfrm>
            <a:off x="476131" y="1018557"/>
            <a:ext cx="12188952" cy="315933"/>
          </a:xfrm>
          <a:prstGeom prst="rect">
            <a:avLst/>
          </a:prstGeom>
          <a:noFill/>
        </p:spPr>
        <p:txBody>
          <a:bodyPr wrap="square" lIns="0" tIns="0" rIns="0" bIns="0" rtlCol="0" anchor="t"/>
          <a:lstStyle/>
          <a:p>
            <a:pPr algn="l">
              <a:lnSpc>
                <a:spcPts val="2489"/>
              </a:lnSpc>
              <a:spcBef>
                <a:spcPts val="688"/>
              </a:spcBef>
              <a:buNone/>
            </a:pPr>
            <a:r>
              <a:rPr lang="en-US" sz="1594" b="1" kern="0" spc="48" dirty="0">
                <a:solidFill>
                  <a:srgbClr val="2896BB"/>
                </a:solidFill>
                <a:latin typeface="Roboto" pitchFamily="34" charset="0"/>
                <a:ea typeface="Roboto" pitchFamily="34" charset="-122"/>
                <a:cs typeface="Roboto" pitchFamily="34" charset="-120"/>
              </a:rPr>
              <a:t>Correlation between media cost and the number of clicks</a:t>
            </a:r>
            <a:endParaRPr lang="en-US" dirty="0"/>
          </a:p>
        </p:txBody>
      </p:sp>
      <p:sp>
        <p:nvSpPr>
          <p:cNvPr id="6" name="Object 5"/>
          <p:cNvSpPr/>
          <p:nvPr/>
        </p:nvSpPr>
        <p:spPr>
          <a:xfrm>
            <a:off x="523744" y="2128768"/>
            <a:ext cx="3770957" cy="476131"/>
          </a:xfrm>
          <a:prstGeom prst="rect">
            <a:avLst/>
          </a:prstGeom>
          <a:noFill/>
        </p:spPr>
        <p:txBody>
          <a:bodyPr wrap="square" lIns="0" tIns="0" rIns="0" bIns="0" rtlCol="0" anchor="t"/>
          <a:lstStyle/>
          <a:p>
            <a:pPr algn="l">
              <a:lnSpc>
                <a:spcPts val="1874"/>
              </a:lnSpc>
              <a:buNone/>
            </a:pPr>
            <a:r>
              <a:rPr lang="en-US" sz="1200" kern="0" spc="36" dirty="0">
                <a:solidFill>
                  <a:srgbClr val="2896BB"/>
                </a:solidFill>
                <a:latin typeface="Roboto" pitchFamily="34" charset="0"/>
                <a:ea typeface="Roboto" pitchFamily="34" charset="-122"/>
                <a:cs typeface="Roboto" pitchFamily="34" charset="-120"/>
              </a:rPr>
              <a:t>As media cost increases, click rate also increases, suggesting a positive correlation.</a:t>
            </a:r>
            <a:endParaRPr lang="en-US" dirty="0"/>
          </a:p>
        </p:txBody>
      </p:sp>
      <p:sp>
        <p:nvSpPr>
          <p:cNvPr id="7" name="Object 6"/>
          <p:cNvSpPr/>
          <p:nvPr/>
        </p:nvSpPr>
        <p:spPr>
          <a:xfrm>
            <a:off x="523744" y="2756831"/>
            <a:ext cx="3770957" cy="1263896"/>
          </a:xfrm>
          <a:prstGeom prst="rect">
            <a:avLst/>
          </a:prstGeom>
          <a:noFill/>
        </p:spPr>
        <p:txBody>
          <a:bodyPr wrap="square" lIns="0" tIns="0" rIns="0" bIns="0" rtlCol="0" anchor="t"/>
          <a:lstStyle/>
          <a:p>
            <a:pPr algn="l">
              <a:lnSpc>
                <a:spcPts val="1991"/>
              </a:lnSpc>
              <a:spcBef>
                <a:spcPts val="1174"/>
              </a:spcBef>
              <a:buNone/>
            </a:pPr>
            <a:r>
              <a:rPr lang="en-US" sz="1275" kern="0" spc="38" dirty="0">
                <a:solidFill>
                  <a:srgbClr val="2896BB"/>
                </a:solidFill>
                <a:latin typeface="Roboto" pitchFamily="34" charset="0"/>
                <a:ea typeface="Roboto" pitchFamily="34" charset="-122"/>
                <a:cs typeface="Roboto" pitchFamily="34" charset="-120"/>
              </a:rPr>
              <a:t>This could be a result of a number of factors, such as more visibility for the website due to increased ad spend, better ad targeting leading to more clicks, or a combination of both.</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447438"/>
          </a:xfrm>
          <a:prstGeom prst="rect">
            <a:avLst/>
          </a:prstGeom>
        </p:spPr>
      </p:pic>
      <p:sp>
        <p:nvSpPr>
          <p:cNvPr id="3" name="Object 2"/>
          <p:cNvSpPr/>
          <p:nvPr/>
        </p:nvSpPr>
        <p:spPr>
          <a:xfrm>
            <a:off x="476131" y="422566"/>
            <a:ext cx="12188952" cy="507046"/>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Explanatory Data Analysis</a:t>
            </a:r>
            <a:endParaRPr lang="en-US" dirty="0"/>
          </a:p>
        </p:txBody>
      </p:sp>
      <p:sp>
        <p:nvSpPr>
          <p:cNvPr id="4" name="Object 3"/>
          <p:cNvSpPr/>
          <p:nvPr/>
        </p:nvSpPr>
        <p:spPr>
          <a:xfrm>
            <a:off x="476131" y="1018557"/>
            <a:ext cx="12188952" cy="315933"/>
          </a:xfrm>
          <a:prstGeom prst="rect">
            <a:avLst/>
          </a:prstGeom>
          <a:noFill/>
        </p:spPr>
        <p:txBody>
          <a:bodyPr wrap="square" lIns="0" tIns="0" rIns="0" bIns="0" rtlCol="0" anchor="t"/>
          <a:lstStyle/>
          <a:p>
            <a:pPr algn="l">
              <a:lnSpc>
                <a:spcPts val="2489"/>
              </a:lnSpc>
              <a:spcBef>
                <a:spcPts val="688"/>
              </a:spcBef>
              <a:buNone/>
            </a:pPr>
            <a:r>
              <a:rPr lang="en-US" sz="1594" kern="0" spc="48" dirty="0">
                <a:solidFill>
                  <a:srgbClr val="2896BB"/>
                </a:solidFill>
                <a:latin typeface="Roboto" pitchFamily="34" charset="0"/>
                <a:ea typeface="Roboto" pitchFamily="34" charset="-122"/>
                <a:cs typeface="Roboto" pitchFamily="34" charset="-120"/>
              </a:rPr>
              <a:t>Correlation coefficient between website traffic and total revenue</a:t>
            </a:r>
            <a:endParaRPr lang="en-US" dirty="0"/>
          </a:p>
        </p:txBody>
      </p:sp>
      <p:sp>
        <p:nvSpPr>
          <p:cNvPr id="5" name="Object 4"/>
          <p:cNvSpPr/>
          <p:nvPr/>
        </p:nvSpPr>
        <p:spPr>
          <a:xfrm>
            <a:off x="587741" y="2018716"/>
            <a:ext cx="4800260" cy="802975"/>
          </a:xfrm>
          <a:prstGeom prst="rect">
            <a:avLst/>
          </a:prstGeom>
          <a:noFill/>
        </p:spPr>
        <p:txBody>
          <a:bodyPr wrap="square" lIns="0" tIns="0" rIns="0" bIns="0" rtlCol="0" anchor="t"/>
          <a:lstStyle/>
          <a:p>
            <a:pPr algn="l">
              <a:lnSpc>
                <a:spcPts val="2109"/>
              </a:lnSpc>
              <a:buNone/>
            </a:pPr>
            <a:r>
              <a:rPr lang="en-US" sz="1350" kern="0" spc="41" dirty="0">
                <a:solidFill>
                  <a:srgbClr val="2896BB"/>
                </a:solidFill>
                <a:latin typeface="Roboto" pitchFamily="34" charset="0"/>
                <a:ea typeface="Roboto" pitchFamily="34" charset="-122"/>
                <a:cs typeface="Roboto" pitchFamily="34" charset="-120"/>
              </a:rPr>
              <a:t>A 0.5118 correlation coefficient between website traffic and total revenue indicates a positive, moderate correlation.</a:t>
            </a:r>
            <a:endParaRPr lang="en-US" dirty="0"/>
          </a:p>
        </p:txBody>
      </p:sp>
      <p:sp>
        <p:nvSpPr>
          <p:cNvPr id="6" name="Object 5"/>
          <p:cNvSpPr/>
          <p:nvPr/>
        </p:nvSpPr>
        <p:spPr>
          <a:xfrm>
            <a:off x="587741" y="2961224"/>
            <a:ext cx="4800260" cy="802975"/>
          </a:xfrm>
          <a:prstGeom prst="rect">
            <a:avLst/>
          </a:prstGeom>
          <a:noFill/>
        </p:spPr>
        <p:txBody>
          <a:bodyPr wrap="square" lIns="0" tIns="0" rIns="0" bIns="0" rtlCol="0" anchor="t"/>
          <a:lstStyle/>
          <a:p>
            <a:pPr algn="l">
              <a:lnSpc>
                <a:spcPts val="2109"/>
              </a:lnSpc>
              <a:spcBef>
                <a:spcPts val="1078"/>
              </a:spcBef>
              <a:buNone/>
            </a:pPr>
            <a:r>
              <a:rPr lang="en-US" sz="1350" kern="0" spc="41" dirty="0">
                <a:solidFill>
                  <a:srgbClr val="2896BB"/>
                </a:solidFill>
                <a:latin typeface="Roboto" pitchFamily="34" charset="0"/>
                <a:ea typeface="Roboto" pitchFamily="34" charset="-122"/>
                <a:cs typeface="Roboto" pitchFamily="34" charset="-120"/>
              </a:rPr>
              <a:t>A coefficient of 0.5118 indicates a positive correlation between website traffic and total revenue, though not a strong one.</a:t>
            </a:r>
            <a:endParaRPr lang="en-US" dirty="0"/>
          </a:p>
        </p:txBody>
      </p:sp>
      <p:sp>
        <p:nvSpPr>
          <p:cNvPr id="7" name="Object 6"/>
          <p:cNvSpPr/>
          <p:nvPr/>
        </p:nvSpPr>
        <p:spPr>
          <a:xfrm>
            <a:off x="587741" y="3903732"/>
            <a:ext cx="4800260" cy="802975"/>
          </a:xfrm>
          <a:prstGeom prst="rect">
            <a:avLst/>
          </a:prstGeom>
          <a:noFill/>
        </p:spPr>
        <p:txBody>
          <a:bodyPr wrap="square" lIns="0" tIns="0" rIns="0" bIns="0" rtlCol="0" anchor="t"/>
          <a:lstStyle/>
          <a:p>
            <a:pPr algn="l">
              <a:lnSpc>
                <a:spcPts val="2109"/>
              </a:lnSpc>
              <a:spcBef>
                <a:spcPts val="1078"/>
              </a:spcBef>
              <a:buNone/>
            </a:pPr>
            <a:r>
              <a:rPr lang="en-US" sz="1350" kern="0" spc="41" dirty="0">
                <a:solidFill>
                  <a:srgbClr val="2896BB"/>
                </a:solidFill>
                <a:latin typeface="Roboto" pitchFamily="34" charset="0"/>
                <a:ea typeface="Roboto" pitchFamily="34" charset="-122"/>
                <a:cs typeface="Roboto" pitchFamily="34" charset="-120"/>
              </a:rPr>
              <a:t>Website traffic and revenue are affected by multiple factors such as traffic quality, user experience, pricing, marketing strategies, etc.</a:t>
            </a:r>
            <a:endParaRPr lang="en-US" dirty="0"/>
          </a:p>
        </p:txBody>
      </p:sp>
      <p:pic>
        <p:nvPicPr>
          <p:cNvPr id="8" name="Object 7" descr="preencoded.png"/>
          <p:cNvPicPr>
            <a:picLocks noChangeAspect="1"/>
          </p:cNvPicPr>
          <p:nvPr/>
        </p:nvPicPr>
        <p:blipFill>
          <a:blip r:embed="rId5"/>
          <a:srcRect l="-3571" t="-3571" r="-3571" b="-3571"/>
          <a:stretch/>
        </p:blipFill>
        <p:spPr>
          <a:xfrm>
            <a:off x="5142214" y="1559522"/>
            <a:ext cx="6924474" cy="51275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447438"/>
          </a:xfrm>
          <a:prstGeom prst="rect">
            <a:avLst/>
          </a:prstGeom>
        </p:spPr>
      </p:pic>
      <p:sp>
        <p:nvSpPr>
          <p:cNvPr id="3" name="Object 2"/>
          <p:cNvSpPr/>
          <p:nvPr/>
        </p:nvSpPr>
        <p:spPr>
          <a:xfrm>
            <a:off x="0" y="0"/>
            <a:ext cx="0" cy="274320"/>
          </a:xfrm>
          <a:prstGeom prst="rect">
            <a:avLst/>
          </a:prstGeom>
          <a:noFill/>
        </p:spPr>
      </p:sp>
      <p:sp>
        <p:nvSpPr>
          <p:cNvPr id="4" name="Object 3"/>
          <p:cNvSpPr/>
          <p:nvPr/>
        </p:nvSpPr>
        <p:spPr>
          <a:xfrm>
            <a:off x="476131" y="422566"/>
            <a:ext cx="12188952" cy="507046"/>
          </a:xfrm>
          <a:prstGeom prst="rect">
            <a:avLst/>
          </a:prstGeom>
          <a:noFill/>
        </p:spPr>
        <p:txBody>
          <a:bodyPr wrap="square" lIns="0" tIns="0" rIns="0" bIns="0" rtlCol="0" anchor="t"/>
          <a:lstStyle/>
          <a:p>
            <a:pPr algn="l">
              <a:lnSpc>
                <a:spcPts val="3994"/>
              </a:lnSpc>
              <a:buNone/>
            </a:pPr>
            <a:r>
              <a:rPr lang="en-US" sz="3750" dirty="0">
                <a:solidFill>
                  <a:srgbClr val="004F98"/>
                </a:solidFill>
                <a:latin typeface="Playfair Display" pitchFamily="34" charset="0"/>
                <a:ea typeface="Playfair Display" pitchFamily="34" charset="-122"/>
                <a:cs typeface="Playfair Display" pitchFamily="34" charset="-120"/>
              </a:rPr>
              <a:t>Explanatory Data Analysis</a:t>
            </a:r>
            <a:endParaRPr lang="en-US" dirty="0"/>
          </a:p>
        </p:txBody>
      </p:sp>
      <p:sp>
        <p:nvSpPr>
          <p:cNvPr id="5" name="Object 4"/>
          <p:cNvSpPr/>
          <p:nvPr/>
        </p:nvSpPr>
        <p:spPr>
          <a:xfrm>
            <a:off x="476131" y="1018557"/>
            <a:ext cx="12188952" cy="315933"/>
          </a:xfrm>
          <a:prstGeom prst="rect">
            <a:avLst/>
          </a:prstGeom>
          <a:noFill/>
        </p:spPr>
        <p:txBody>
          <a:bodyPr wrap="square" lIns="0" tIns="0" rIns="0" bIns="0" rtlCol="0" anchor="t"/>
          <a:lstStyle/>
          <a:p>
            <a:pPr algn="l">
              <a:lnSpc>
                <a:spcPts val="2489"/>
              </a:lnSpc>
              <a:spcBef>
                <a:spcPts val="688"/>
              </a:spcBef>
              <a:buNone/>
            </a:pPr>
            <a:r>
              <a:rPr lang="en-US" sz="1594" kern="0" spc="48" dirty="0">
                <a:solidFill>
                  <a:srgbClr val="004F98"/>
                </a:solidFill>
                <a:latin typeface="Roboto" pitchFamily="34" charset="0"/>
                <a:ea typeface="Roboto" pitchFamily="34" charset="-122"/>
                <a:cs typeface="Roboto" pitchFamily="34" charset="-120"/>
              </a:rPr>
              <a:t>Visual representation of the correlation matrix</a:t>
            </a:r>
            <a:endParaRPr lang="en-US" dirty="0"/>
          </a:p>
        </p:txBody>
      </p:sp>
      <p:sp>
        <p:nvSpPr>
          <p:cNvPr id="6" name="Object 5"/>
          <p:cNvSpPr/>
          <p:nvPr/>
        </p:nvSpPr>
        <p:spPr>
          <a:xfrm>
            <a:off x="476131" y="1966949"/>
            <a:ext cx="5146695" cy="535317"/>
          </a:xfrm>
          <a:prstGeom prst="rect">
            <a:avLst/>
          </a:prstGeom>
          <a:noFill/>
        </p:spPr>
        <p:txBody>
          <a:bodyPr wrap="square" lIns="0" tIns="0" rIns="0" bIns="0" rtlCol="0" anchor="t"/>
          <a:lstStyle/>
          <a:p>
            <a:pPr algn="l">
              <a:lnSpc>
                <a:spcPts val="2109"/>
              </a:lnSpc>
              <a:buNone/>
            </a:pPr>
            <a:r>
              <a:rPr lang="en-US" sz="1350" kern="0" spc="41" dirty="0">
                <a:solidFill>
                  <a:srgbClr val="2896BB"/>
                </a:solidFill>
                <a:latin typeface="Roboto" pitchFamily="34" charset="0"/>
                <a:ea typeface="Roboto" pitchFamily="34" charset="-122"/>
                <a:cs typeface="Roboto" pitchFamily="34" charset="-120"/>
              </a:rPr>
              <a:t>Each square denotes correlation between two variables, color representing strength and direction.</a:t>
            </a:r>
            <a:endParaRPr lang="en-US" dirty="0"/>
          </a:p>
        </p:txBody>
      </p:sp>
      <p:sp>
        <p:nvSpPr>
          <p:cNvPr id="7" name="Object 6"/>
          <p:cNvSpPr/>
          <p:nvPr/>
        </p:nvSpPr>
        <p:spPr>
          <a:xfrm>
            <a:off x="476131" y="2641798"/>
            <a:ext cx="5146695" cy="535317"/>
          </a:xfrm>
          <a:prstGeom prst="rect">
            <a:avLst/>
          </a:prstGeom>
          <a:noFill/>
        </p:spPr>
        <p:txBody>
          <a:bodyPr wrap="square" lIns="0" tIns="0" rIns="0" bIns="0" rtlCol="0" anchor="t"/>
          <a:lstStyle/>
          <a:p>
            <a:pPr algn="l">
              <a:lnSpc>
                <a:spcPts val="2109"/>
              </a:lnSpc>
              <a:spcBef>
                <a:spcPts val="1078"/>
              </a:spcBef>
              <a:buNone/>
            </a:pPr>
            <a:r>
              <a:rPr lang="en-US" sz="1350" kern="0" spc="41" dirty="0">
                <a:solidFill>
                  <a:srgbClr val="2896BB"/>
                </a:solidFill>
                <a:latin typeface="Roboto" pitchFamily="34" charset="0"/>
                <a:ea typeface="Roboto" pitchFamily="34" charset="-122"/>
                <a:cs typeface="Roboto" pitchFamily="34" charset="-120"/>
              </a:rPr>
              <a:t>Total revenue moderately positively correlates with website traffic and clicks.</a:t>
            </a:r>
            <a:endParaRPr lang="en-US" dirty="0"/>
          </a:p>
        </p:txBody>
      </p:sp>
      <p:sp>
        <p:nvSpPr>
          <p:cNvPr id="8" name="Object 7"/>
          <p:cNvSpPr/>
          <p:nvPr/>
        </p:nvSpPr>
        <p:spPr>
          <a:xfrm>
            <a:off x="476131" y="3316648"/>
            <a:ext cx="5146695" cy="535317"/>
          </a:xfrm>
          <a:prstGeom prst="rect">
            <a:avLst/>
          </a:prstGeom>
          <a:noFill/>
        </p:spPr>
        <p:txBody>
          <a:bodyPr wrap="square" lIns="0" tIns="0" rIns="0" bIns="0" rtlCol="0" anchor="t"/>
          <a:lstStyle/>
          <a:p>
            <a:pPr algn="l">
              <a:lnSpc>
                <a:spcPts val="2109"/>
              </a:lnSpc>
              <a:spcBef>
                <a:spcPts val="1078"/>
              </a:spcBef>
              <a:buNone/>
            </a:pPr>
            <a:r>
              <a:rPr lang="en-US" sz="1350" kern="0" spc="41" dirty="0">
                <a:solidFill>
                  <a:srgbClr val="2896BB"/>
                </a:solidFill>
                <a:latin typeface="Roboto" pitchFamily="34" charset="0"/>
                <a:ea typeface="Roboto" pitchFamily="34" charset="-122"/>
                <a:cs typeface="Roboto" pitchFamily="34" charset="-120"/>
              </a:rPr>
              <a:t>There is also a moderate positive correlation between website traffic and the number of clicks.</a:t>
            </a:r>
            <a:endParaRPr lang="en-US" dirty="0"/>
          </a:p>
        </p:txBody>
      </p:sp>
      <p:pic>
        <p:nvPicPr>
          <p:cNvPr id="9" name="Object 8" descr="preencoded.png"/>
          <p:cNvPicPr>
            <a:picLocks noChangeAspect="1"/>
          </p:cNvPicPr>
          <p:nvPr/>
        </p:nvPicPr>
        <p:blipFill>
          <a:blip r:embed="rId5"/>
          <a:srcRect t="309" b="309"/>
          <a:stretch/>
        </p:blipFill>
        <p:spPr>
          <a:xfrm>
            <a:off x="5513596" y="1390302"/>
            <a:ext cx="6605010" cy="542869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1348</Words>
  <Application>Microsoft Office PowerPoint</Application>
  <PresentationFormat>Widescreen</PresentationFormat>
  <Paragraphs>128</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Calibri</vt:lpstr>
      <vt:lpstr>Roboto</vt:lpstr>
      <vt:lpstr>Arial</vt:lpstr>
      <vt:lpstr>Playfair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yogita mane</cp:lastModifiedBy>
  <cp:revision>2</cp:revision>
  <dcterms:created xsi:type="dcterms:W3CDTF">2023-03-17T20:05:58Z</dcterms:created>
  <dcterms:modified xsi:type="dcterms:W3CDTF">2023-03-17T20:25:15Z</dcterms:modified>
</cp:coreProperties>
</file>